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031" r:id="rId2"/>
    <p:sldId id="2166" r:id="rId3"/>
    <p:sldId id="1892" r:id="rId4"/>
    <p:sldId id="1932" r:id="rId5"/>
    <p:sldId id="2048" r:id="rId6"/>
    <p:sldId id="1988" r:id="rId7"/>
    <p:sldId id="2019" r:id="rId8"/>
    <p:sldId id="2049" r:id="rId9"/>
    <p:sldId id="2041" r:id="rId10"/>
    <p:sldId id="2052" r:id="rId11"/>
    <p:sldId id="1964" r:id="rId12"/>
    <p:sldId id="2053" r:id="rId13"/>
    <p:sldId id="2050" r:id="rId14"/>
    <p:sldId id="2054" r:id="rId15"/>
    <p:sldId id="2167" r:id="rId16"/>
    <p:sldId id="677" r:id="rId17"/>
    <p:sldId id="2056" r:id="rId18"/>
    <p:sldId id="2168" r:id="rId19"/>
    <p:sldId id="2063" r:id="rId20"/>
    <p:sldId id="2169" r:id="rId21"/>
    <p:sldId id="2000" r:id="rId22"/>
    <p:sldId id="2036" r:id="rId23"/>
    <p:sldId id="2046" r:id="rId24"/>
    <p:sldId id="2062" r:id="rId25"/>
    <p:sldId id="1927" r:id="rId26"/>
    <p:sldId id="2042" r:id="rId27"/>
    <p:sldId id="2028" r:id="rId28"/>
    <p:sldId id="2164" r:id="rId29"/>
    <p:sldId id="2057" r:id="rId30"/>
  </p:sldIdLst>
  <p:sldSz cx="13439775" cy="7559675"/>
  <p:notesSz cx="9874250" cy="6797675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Micro Hei" charset="0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Micro Hei" charset="0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Micro Hei" charset="0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Micro Hei" charset="0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Micro Hei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Micro Hei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Micro Hei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Micro Hei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Micro Hei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31" userDrawn="1">
          <p15:clr>
            <a:srgbClr val="A4A3A4"/>
          </p15:clr>
        </p15:guide>
        <p15:guide id="2" pos="282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B3869"/>
    <a:srgbClr val="002126"/>
    <a:srgbClr val="262626"/>
    <a:srgbClr val="282828"/>
    <a:srgbClr val="0C0B0B"/>
    <a:srgbClr val="002190"/>
    <a:srgbClr val="6E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8"/>
    <p:restoredTop sz="84327"/>
  </p:normalViewPr>
  <p:slideViewPr>
    <p:cSldViewPr snapToGrid="0">
      <p:cViewPr varScale="1">
        <p:scale>
          <a:sx n="121" d="100"/>
          <a:sy n="121" d="100"/>
        </p:scale>
        <p:origin x="10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1831"/>
        <p:guide pos="282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809" cy="340136"/>
          </a:xfrm>
          <a:prstGeom prst="rect">
            <a:avLst/>
          </a:prstGeom>
        </p:spPr>
        <p:txBody>
          <a:bodyPr vert="horz" lIns="83521" tIns="41761" rIns="83521" bIns="41761" rtlCol="0"/>
          <a:lstStyle>
            <a:lvl1pPr algn="l">
              <a:defRPr sz="11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369" y="0"/>
            <a:ext cx="4279809" cy="340136"/>
          </a:xfrm>
          <a:prstGeom prst="rect">
            <a:avLst/>
          </a:prstGeom>
        </p:spPr>
        <p:txBody>
          <a:bodyPr vert="horz" lIns="83521" tIns="41761" rIns="83521" bIns="41761" rtlCol="0"/>
          <a:lstStyle>
            <a:lvl1pPr algn="r">
              <a:defRPr sz="1100"/>
            </a:lvl1pPr>
          </a:lstStyle>
          <a:p>
            <a:fld id="{071B9099-E7A0-4385-AD30-7DD2FD9FD02C}" type="datetimeFigureOut">
              <a:rPr lang="en-GB" smtClean="0"/>
              <a:t>28/01/2025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530"/>
            <a:ext cx="4279809" cy="340136"/>
          </a:xfrm>
          <a:prstGeom prst="rect">
            <a:avLst/>
          </a:prstGeom>
        </p:spPr>
        <p:txBody>
          <a:bodyPr vert="horz" lIns="83521" tIns="41761" rIns="83521" bIns="41761" rtlCol="0" anchor="b"/>
          <a:lstStyle>
            <a:lvl1pPr algn="l">
              <a:defRPr sz="11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369" y="6456530"/>
            <a:ext cx="4279809" cy="340136"/>
          </a:xfrm>
          <a:prstGeom prst="rect">
            <a:avLst/>
          </a:prstGeom>
        </p:spPr>
        <p:txBody>
          <a:bodyPr vert="horz" lIns="83521" tIns="41761" rIns="83521" bIns="41761" rtlCol="0" anchor="b"/>
          <a:lstStyle>
            <a:lvl1pPr algn="r">
              <a:defRPr sz="1100"/>
            </a:lvl1pPr>
          </a:lstStyle>
          <a:p>
            <a:fld id="{BE46A6AB-CECF-4582-BDB2-5CBCE761B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596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671763" y="517525"/>
            <a:ext cx="4525962" cy="254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987010" y="3228770"/>
            <a:ext cx="7898157" cy="305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1" y="0"/>
            <a:ext cx="4281883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661210" algn="l"/>
                <a:tab pos="1322421" algn="l"/>
                <a:tab pos="1983631" algn="l"/>
                <a:tab pos="2644841" algn="l"/>
              </a:tabLst>
              <a:defRPr sz="13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GB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5590295" y="0"/>
            <a:ext cx="4281883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661210" algn="l"/>
                <a:tab pos="1322421" algn="l"/>
                <a:tab pos="1983631" algn="l"/>
                <a:tab pos="2644841" algn="l"/>
              </a:tabLst>
              <a:defRPr sz="13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GB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1" y="6457539"/>
            <a:ext cx="4281883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661210" algn="l"/>
                <a:tab pos="1322421" algn="l"/>
                <a:tab pos="1983631" algn="l"/>
                <a:tab pos="2644841" algn="l"/>
              </a:tabLst>
              <a:defRPr sz="13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GB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5590295" y="6457539"/>
            <a:ext cx="4281883" cy="33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661210" algn="l"/>
                <a:tab pos="1322421" algn="l"/>
                <a:tab pos="1983631" algn="l"/>
                <a:tab pos="2644841" algn="l"/>
              </a:tabLst>
              <a:defRPr sz="13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36747313-98A8-A849-B30C-715D8AAE1E1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932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 is to:</a:t>
            </a:r>
          </a:p>
          <a:p>
            <a:endParaRPr lang="en-US" dirty="0"/>
          </a:p>
          <a:p>
            <a:r>
              <a:rPr lang="en-US" dirty="0"/>
              <a:t> 1) Introduce how one can infer measurements from wearables</a:t>
            </a:r>
          </a:p>
          <a:p>
            <a:r>
              <a:rPr lang="en-US" dirty="0"/>
              <a:t> 2) Explain why wearables have had little impact on biomedical research (too small, cross-sectional)</a:t>
            </a:r>
          </a:p>
          <a:p>
            <a:r>
              <a:rPr lang="en-US" dirty="0"/>
              <a:t> 3) Introduce UKBB accelerometer data and sense checks on this</a:t>
            </a:r>
          </a:p>
          <a:p>
            <a:r>
              <a:rPr lang="en-US" dirty="0"/>
              <a:t> 4) Introduce longitudinal analysis</a:t>
            </a:r>
          </a:p>
          <a:p>
            <a:r>
              <a:rPr lang="en-US" dirty="0"/>
              <a:t> 5) New directions e.g. VILPA, MV-ILPA, sleep, light</a:t>
            </a:r>
            <a:br>
              <a:rPr lang="en-US" dirty="0"/>
            </a:br>
            <a:r>
              <a:rPr lang="en-US" dirty="0"/>
              <a:t> 6) Future? Multi-modal, human genetics, less advantaged populations, smartphones</a:t>
            </a:r>
            <a:br>
              <a:rPr lang="en-US" dirty="0"/>
            </a:br>
            <a:r>
              <a:rPr lang="en-US" dirty="0"/>
              <a:t> 7) Conclusion – a need for more large-scale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48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578600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384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578600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9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578600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48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7950" y="750888"/>
            <a:ext cx="6578600" cy="37004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607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5BE144-673D-6548-BDB0-F2D8551A8F37}" type="slidenum">
              <a:rPr lang="en-GB"/>
              <a:pPr/>
              <a:t>14</a:t>
            </a:fld>
            <a:endParaRPr lang="en-GB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950" y="750888"/>
            <a:ext cx="6580188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83" y="4690087"/>
            <a:ext cx="5438711" cy="444377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spcAft>
                <a:spcPts val="1500"/>
              </a:spcAft>
              <a:buFont typeface="Arial"/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274967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4C6718-43CF-F74C-84F9-02A6D6F51CE4}" type="slidenum">
              <a:rPr lang="en-GB"/>
              <a:pPr/>
              <a:t>15</a:t>
            </a:fld>
            <a:endParaRPr lang="en-GB"/>
          </a:p>
        </p:txBody>
      </p:sp>
      <p:sp>
        <p:nvSpPr>
          <p:cNvPr id="1064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611813" y="355600"/>
            <a:ext cx="3117850" cy="1754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64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433725" y="2222765"/>
            <a:ext cx="11475811" cy="210603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9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/>
              <a:t>Solution:</a:t>
            </a:r>
            <a:r>
              <a:rPr lang="en-GB" sz="1200"/>
              <a:t> Scalable computational &amp; machine learning methods, tested in naturalistic free-living environments, to inform healthcare analysis in very large datasets.</a:t>
            </a:r>
          </a:p>
          <a:p>
            <a:endParaRPr lang="en-GB" sz="1200"/>
          </a:p>
          <a:p>
            <a:r>
              <a:rPr lang="en-GB" sz="1200" b="1"/>
              <a:t>Machine learning</a:t>
            </a:r>
            <a:r>
              <a:rPr lang="en-GB" sz="1200" b="1" baseline="0"/>
              <a:t>:</a:t>
            </a:r>
            <a:r>
              <a:rPr lang="en-GB" sz="1200" baseline="0"/>
              <a:t> We extract time and frequency domain features from raw acceleration data, and then train a random forest classifier to predict whether a person is walking, sitting, running, sleeping, etc. We then perform time-smoothing over these predictions by training hidden </a:t>
            </a:r>
            <a:r>
              <a:rPr lang="en-GB" sz="1200" baseline="0" err="1"/>
              <a:t>markov</a:t>
            </a:r>
            <a:r>
              <a:rPr lang="en-GB" sz="1200" baseline="0"/>
              <a:t> models.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73B598-CBA4-DD44-B058-D696F9E6C3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77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4C6718-43CF-F74C-84F9-02A6D6F51CE4}" type="slidenum">
              <a:rPr lang="en-GB"/>
              <a:pPr/>
              <a:t>17</a:t>
            </a:fld>
            <a:endParaRPr lang="en-GB"/>
          </a:p>
        </p:txBody>
      </p:sp>
      <p:sp>
        <p:nvSpPr>
          <p:cNvPr id="1064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611813" y="355600"/>
            <a:ext cx="3117850" cy="1754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64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433725" y="2222765"/>
            <a:ext cx="11475811" cy="210603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66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73860" indent="-297639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9055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677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42996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9217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95439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71660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47881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7386FDC3-82A9-9040-A6F3-3446051D12AB}" type="slidenum">
              <a:rPr lang="en-GB" sz="1300">
                <a:cs typeface="Arial" charset="0"/>
              </a:rPr>
              <a:pPr eaLnBrk="1" hangingPunct="1"/>
              <a:t>18</a:t>
            </a:fld>
            <a:endParaRPr lang="en-GB" sz="1300">
              <a:cs typeface="Arial" charset="0"/>
            </a:endParaRPr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610225" y="355600"/>
            <a:ext cx="3119438" cy="17541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75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73860" indent="-297639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9055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677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42996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9217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95439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71660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47881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7386FDC3-82A9-9040-A6F3-3446051D12AB}" type="slidenum">
              <a:rPr lang="en-GB" sz="1300">
                <a:cs typeface="Arial" charset="0"/>
              </a:rPr>
              <a:pPr eaLnBrk="1" hangingPunct="1"/>
              <a:t>19</a:t>
            </a:fld>
            <a:endParaRPr lang="en-GB" sz="1300">
              <a:cs typeface="Arial" charset="0"/>
            </a:endParaRPr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610225" y="355600"/>
            <a:ext cx="3119438" cy="17541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5EB73-A20A-1467-8512-02C016C29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96B628-5DA9-2CD1-F16D-052A12C2C1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5BE144-673D-6548-BDB0-F2D8551A8F37}" type="slidenum">
              <a:rPr lang="en-GB"/>
              <a:pPr/>
              <a:t>2</a:t>
            </a:fld>
            <a:endParaRPr lang="en-GB"/>
          </a:p>
        </p:txBody>
      </p:sp>
      <p:sp>
        <p:nvSpPr>
          <p:cNvPr id="99329" name="Text Box 1">
            <a:extLst>
              <a:ext uri="{FF2B5EF4-FFF2-40B4-BE49-F238E27FC236}">
                <a16:creationId xmlns:a16="http://schemas.microsoft.com/office/drawing/2014/main" id="{6643FBD4-3A85-4358-AE12-ABAAC22D80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950" y="750888"/>
            <a:ext cx="6580188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>
            <a:extLst>
              <a:ext uri="{FF2B5EF4-FFF2-40B4-BE49-F238E27FC236}">
                <a16:creationId xmlns:a16="http://schemas.microsoft.com/office/drawing/2014/main" id="{612A7207-2C4A-DF82-1863-5B75DB2D50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82" y="4690086"/>
            <a:ext cx="5438711" cy="444377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HSE anecdote about people putting device on their dogs</a:t>
            </a:r>
          </a:p>
        </p:txBody>
      </p:sp>
    </p:spTree>
    <p:extLst>
      <p:ext uri="{BB962C8B-B14F-4D97-AF65-F5344CB8AC3E}">
        <p14:creationId xmlns:p14="http://schemas.microsoft.com/office/powerpoint/2010/main" val="1150972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73860" indent="-297639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9055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677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42996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9217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95439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71660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47881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7386FDC3-82A9-9040-A6F3-3446051D12AB}" type="slidenum">
              <a:rPr lang="en-GB" sz="1300">
                <a:cs typeface="Arial" charset="0"/>
              </a:rPr>
              <a:pPr eaLnBrk="1" hangingPunct="1"/>
              <a:t>20</a:t>
            </a:fld>
            <a:endParaRPr lang="en-GB" sz="1300">
              <a:cs typeface="Arial" charset="0"/>
            </a:endParaRPr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610225" y="355600"/>
            <a:ext cx="3119438" cy="17541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GB" dirty="0"/>
              <a:t>Earth Species Project, </a:t>
            </a:r>
            <a:r>
              <a:rPr lang="en-GB" dirty="0" err="1"/>
              <a:t>Berkely</a:t>
            </a:r>
            <a:endParaRPr lang="en-GB" dirty="0"/>
          </a:p>
          <a:p>
            <a:pPr>
              <a:defRPr/>
            </a:pPr>
            <a:endParaRPr lang="en-GB" dirty="0"/>
          </a:p>
          <a:p>
            <a:pPr>
              <a:defRPr/>
            </a:pPr>
            <a:r>
              <a:rPr lang="en-GB" dirty="0"/>
              <a:t>Datasets in BEBE, with a photo of a representative individual and a 5minute clip of annotated triaxial accelerometer (TIA) data for each. Each accelerometer channel is minmax scaled for visualization. Top row: </a:t>
            </a:r>
            <a:r>
              <a:rPr lang="en-GB" dirty="0" err="1"/>
              <a:t>blacktailed</a:t>
            </a:r>
            <a:r>
              <a:rPr lang="en-GB" dirty="0"/>
              <a:t> gull (</a:t>
            </a:r>
            <a:r>
              <a:rPr lang="en-GB" dirty="0" err="1"/>
              <a:t>Larus</a:t>
            </a:r>
            <a:r>
              <a:rPr lang="en-GB" dirty="0"/>
              <a:t> </a:t>
            </a:r>
            <a:r>
              <a:rPr lang="en-GB" dirty="0" err="1"/>
              <a:t>crassirostris</a:t>
            </a:r>
            <a:r>
              <a:rPr lang="en-GB" dirty="0"/>
              <a:t>) [35], domestic dog (</a:t>
            </a:r>
            <a:r>
              <a:rPr lang="en-GB" dirty="0" err="1"/>
              <a:t>Canis</a:t>
            </a:r>
            <a:r>
              <a:rPr lang="en-GB" dirty="0"/>
              <a:t> </a:t>
            </a:r>
            <a:r>
              <a:rPr lang="en-GB" dirty="0" err="1"/>
              <a:t>familiaris</a:t>
            </a:r>
            <a:r>
              <a:rPr lang="en-GB" dirty="0"/>
              <a:t>) [29, 36], carrion crow (</a:t>
            </a:r>
            <a:r>
              <a:rPr lang="en-GB" dirty="0" err="1"/>
              <a:t>Corvus</a:t>
            </a:r>
            <a:r>
              <a:rPr lang="en-GB" dirty="0"/>
              <a:t> </a:t>
            </a:r>
            <a:r>
              <a:rPr lang="en-GB" dirty="0" err="1"/>
              <a:t>corone</a:t>
            </a:r>
            <a:r>
              <a:rPr lang="en-GB" dirty="0"/>
              <a:t>) [37] (see Methods). Middle row: western diamondback rattlesnake (</a:t>
            </a:r>
            <a:r>
              <a:rPr lang="en-GB" dirty="0" err="1"/>
              <a:t>Crotalus</a:t>
            </a:r>
            <a:r>
              <a:rPr lang="en-GB" dirty="0"/>
              <a:t> </a:t>
            </a:r>
            <a:r>
              <a:rPr lang="en-GB" dirty="0" err="1"/>
              <a:t>atrox</a:t>
            </a:r>
            <a:r>
              <a:rPr lang="en-GB" dirty="0"/>
              <a:t>) [17], humpback whale (</a:t>
            </a:r>
            <a:r>
              <a:rPr lang="en-GB" dirty="0" err="1"/>
              <a:t>Megaptera</a:t>
            </a:r>
            <a:r>
              <a:rPr lang="en-GB" dirty="0"/>
              <a:t> novaeangliae) [38], New Zealand fur seal (</a:t>
            </a:r>
            <a:r>
              <a:rPr lang="en-GB" dirty="0" err="1"/>
              <a:t>Arctocephalus</a:t>
            </a:r>
            <a:r>
              <a:rPr lang="en-GB" dirty="0"/>
              <a:t> </a:t>
            </a:r>
            <a:r>
              <a:rPr lang="en-GB" dirty="0" err="1"/>
              <a:t>forsteri</a:t>
            </a:r>
            <a:r>
              <a:rPr lang="en-GB" dirty="0"/>
              <a:t>) [39]. Bottom row: polar bear (</a:t>
            </a:r>
            <a:r>
              <a:rPr lang="en-GB" dirty="0" err="1"/>
              <a:t>Ursus</a:t>
            </a:r>
            <a:r>
              <a:rPr lang="en-GB" dirty="0"/>
              <a:t> </a:t>
            </a:r>
            <a:r>
              <a:rPr lang="en-GB" dirty="0" err="1"/>
              <a:t>maritimus</a:t>
            </a:r>
            <a:r>
              <a:rPr lang="en-GB" dirty="0"/>
              <a:t>) [22, 40], sea turtle (</a:t>
            </a:r>
            <a:r>
              <a:rPr lang="en-GB" dirty="0" err="1"/>
              <a:t>Chelonia</a:t>
            </a:r>
            <a:r>
              <a:rPr lang="en-GB" dirty="0"/>
              <a:t> </a:t>
            </a:r>
            <a:r>
              <a:rPr lang="en-GB" dirty="0" err="1"/>
              <a:t>mydas</a:t>
            </a:r>
            <a:r>
              <a:rPr lang="en-GB" dirty="0"/>
              <a:t>) [18], human (Homo sapiens) [41]. Gaps indicate that the </a:t>
            </a:r>
            <a:r>
              <a:rPr lang="en-GB" dirty="0" err="1"/>
              <a:t>behavior</a:t>
            </a:r>
            <a:r>
              <a:rPr lang="en-GB" dirty="0"/>
              <a:t> annotation is Unknown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pPr>
              <a:defRPr/>
            </a:pPr>
            <a:r>
              <a:rPr lang="en-GB" dirty="0"/>
              <a:t>None of the ablations we tested approached the performance of </a:t>
            </a:r>
            <a:r>
              <a:rPr lang="en-GB" dirty="0" err="1"/>
              <a:t>harnet</a:t>
            </a:r>
            <a:r>
              <a:rPr lang="en-GB" dirty="0"/>
              <a:t>, indicating that the pre-training step, and not another design choice, was responsible for its high performance. </a:t>
            </a:r>
            <a:r>
              <a:rPr lang="en-GB" dirty="0" err="1"/>
              <a:t>Te</a:t>
            </a:r>
            <a:r>
              <a:rPr lang="en-GB" dirty="0"/>
              <a:t> alternative setup for the pre-trained model, </a:t>
            </a:r>
            <a:r>
              <a:rPr lang="en-GB" dirty="0" err="1"/>
              <a:t>harnet</a:t>
            </a:r>
            <a:r>
              <a:rPr lang="en-GB" dirty="0"/>
              <a:t> unfrozen, achieved lower scores than </a:t>
            </a:r>
            <a:r>
              <a:rPr lang="en-GB" dirty="0" err="1"/>
              <a:t>harnet</a:t>
            </a:r>
            <a:r>
              <a:rPr lang="en-GB" dirty="0"/>
              <a:t> on eight of nine datasets (average F1 drop:.263).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After reducing the amount of training data, the pretrained </a:t>
            </a:r>
            <a:r>
              <a:rPr lang="en-GB" dirty="0" err="1"/>
              <a:t>harnet</a:t>
            </a:r>
            <a:r>
              <a:rPr lang="en-GB" dirty="0"/>
              <a:t> model dropped in F1 performance by 0.056 on average, as compared with a drop of 0.112 by CRNN and 0.069 by RF (Nathan)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harnet</a:t>
            </a:r>
            <a:r>
              <a:rPr lang="en-GB" dirty="0"/>
              <a:t> achieved the top F1 score on all nine datasets in the reduced data setting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89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698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669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5BE144-673D-6548-BDB0-F2D8551A8F37}" type="slidenum">
              <a:rPr lang="en-GB"/>
              <a:pPr/>
              <a:t>23</a:t>
            </a:fld>
            <a:endParaRPr lang="en-GB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950" y="750888"/>
            <a:ext cx="6580188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83" y="4690087"/>
            <a:ext cx="5438711" cy="4443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spcAft>
                <a:spcPts val="1500"/>
              </a:spcAft>
              <a:buFont typeface="Arial"/>
              <a:buNone/>
            </a:pPr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576924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73860" indent="-297639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9055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677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42996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9217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95439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71660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47881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7386FDC3-82A9-9040-A6F3-3446051D12AB}" type="slidenum">
              <a:rPr lang="en-GB" sz="1300">
                <a:cs typeface="Arial" charset="0"/>
              </a:rPr>
              <a:pPr eaLnBrk="1" hangingPunct="1"/>
              <a:t>24</a:t>
            </a:fld>
            <a:endParaRPr lang="en-GB" sz="1300">
              <a:cs typeface="Arial" charset="0"/>
            </a:endParaRPr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610225" y="355600"/>
            <a:ext cx="3119438" cy="17541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GB" sz="1200" kern="1200" dirty="0"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+mn-cs"/>
              </a:rPr>
              <a:t>Old numbers: 14,145 participants (7,785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+mn-cs"/>
              </a:rPr>
              <a:t>iRhythm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+mn-cs"/>
              </a:rPr>
              <a:t>, 6,360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+mn-cs"/>
              </a:rPr>
              <a:t>Preventice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+mn-cs"/>
              </a:rPr>
              <a:t>).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50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73860" indent="-297639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9055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677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42996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9217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95439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71660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47881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7386FDC3-82A9-9040-A6F3-3446051D12AB}" type="slidenum">
              <a:rPr lang="en-GB" sz="1300">
                <a:cs typeface="Arial" charset="0"/>
              </a:rPr>
              <a:pPr eaLnBrk="1" hangingPunct="1"/>
              <a:t>25</a:t>
            </a:fld>
            <a:endParaRPr lang="en-GB" sz="1300">
              <a:cs typeface="Arial" charset="0"/>
            </a:endParaRPr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610225" y="355600"/>
            <a:ext cx="3119438" cy="17541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92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a859db89_1_125:notes"/>
          <p:cNvSpPr txBox="1">
            <a:spLocks noGrp="1"/>
          </p:cNvSpPr>
          <p:nvPr>
            <p:ph type="sldNum" idx="12"/>
          </p:nvPr>
        </p:nvSpPr>
        <p:spPr>
          <a:xfrm>
            <a:off x="3882649" y="8686461"/>
            <a:ext cx="2973912" cy="45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37" name="Google Shape;537;g2bba859db89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6913"/>
            <a:ext cx="6091237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8" name="Google Shape;538;g2bba859db89_1_125:notes"/>
          <p:cNvSpPr txBox="1">
            <a:spLocks noGrp="1"/>
          </p:cNvSpPr>
          <p:nvPr>
            <p:ph type="body" idx="1"/>
          </p:nvPr>
        </p:nvSpPr>
        <p:spPr>
          <a:xfrm>
            <a:off x="685514" y="4343232"/>
            <a:ext cx="5486976" cy="411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80000" lvl="0" indent="-103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31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5BE144-673D-6548-BDB0-F2D8551A8F37}" type="slidenum">
              <a:rPr lang="en-GB"/>
              <a:pPr/>
              <a:t>27</a:t>
            </a:fld>
            <a:endParaRPr lang="en-GB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671763" y="517525"/>
            <a:ext cx="4529137" cy="25479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87013" y="3228771"/>
            <a:ext cx="7900229" cy="305920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8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5BE144-673D-6548-BDB0-F2D8551A8F37}" type="slidenum">
              <a:rPr lang="en-GB"/>
              <a:pPr/>
              <a:t>28</a:t>
            </a:fld>
            <a:endParaRPr lang="en-GB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671763" y="517525"/>
            <a:ext cx="4529137" cy="25479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87013" y="3228771"/>
            <a:ext cx="7900229" cy="305920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spcAft>
                <a:spcPts val="1500"/>
              </a:spcAft>
              <a:buFont typeface="Arial"/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267472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5BE144-673D-6548-BDB0-F2D8551A8F37}" type="slidenum">
              <a:rPr lang="en-GB"/>
              <a:pPr/>
              <a:t>29</a:t>
            </a:fld>
            <a:endParaRPr lang="en-GB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950" y="750888"/>
            <a:ext cx="6580188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83" y="4690087"/>
            <a:ext cx="5438711" cy="444377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spcAft>
                <a:spcPts val="1500"/>
              </a:spcAft>
              <a:buFont typeface="Arial"/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95311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1763" y="517525"/>
            <a:ext cx="4525962" cy="2546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81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/>
              <a:t>Strongest indicators: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/>
              <a:t>	- Non-white (0.90)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/>
              <a:t>	- Self</a:t>
            </a:r>
            <a:r>
              <a:rPr lang="en-US" baseline="0"/>
              <a:t>-reported health status (0.93)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279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55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73860" indent="-297639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9055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6774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42996" indent="-238110" eaLnBrk="0" hangingPunct="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9217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95439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71660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47881" indent="-23811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7386FDC3-82A9-9040-A6F3-3446051D12AB}" type="slidenum">
              <a:rPr lang="en-GB" sz="1300">
                <a:cs typeface="Arial" charset="0"/>
              </a:rPr>
              <a:pPr eaLnBrk="1" hangingPunct="1"/>
              <a:t>6</a:t>
            </a:fld>
            <a:endParaRPr lang="en-GB" sz="1300">
              <a:cs typeface="Arial" charset="0"/>
            </a:endParaRPr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610225" y="355600"/>
            <a:ext cx="3119438" cy="17541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8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436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5BE144-673D-6548-BDB0-F2D8551A8F37}" type="slidenum">
              <a:rPr lang="en-GB"/>
              <a:pPr/>
              <a:t>8</a:t>
            </a:fld>
            <a:endParaRPr lang="en-GB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950" y="750888"/>
            <a:ext cx="6580188" cy="3702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83" y="4690087"/>
            <a:ext cx="5438711" cy="44437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indent="0">
              <a:spcAft>
                <a:spcPts val="1500"/>
              </a:spcAft>
              <a:buFont typeface="Arial"/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9535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36747313-98A8-A849-B30C-715D8AAE1E1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79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7455" y="2347914"/>
            <a:ext cx="11424867" cy="16208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7026" y="4283075"/>
            <a:ext cx="9407842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3B67E71-3D31-DD45-8161-E94012991BB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49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F89C25C-13EA-2F42-BADF-724865B18A1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22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0133" y="301626"/>
            <a:ext cx="3022362" cy="645477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932" y="301626"/>
            <a:ext cx="8866018" cy="64547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4A96FF-AE3F-C843-8787-4B0428F0F31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91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12604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70932" y="6886576"/>
            <a:ext cx="3128187" cy="519113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597038" y="6886576"/>
            <a:ext cx="4258398" cy="519113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9634309" y="6886576"/>
            <a:ext cx="3128187" cy="519113"/>
          </a:xfrm>
        </p:spPr>
        <p:txBody>
          <a:bodyPr/>
          <a:lstStyle>
            <a:lvl1pPr>
              <a:defRPr/>
            </a:lvl1pPr>
          </a:lstStyle>
          <a:p>
            <a:fld id="{DEB98843-22F8-9241-867A-681E8D55C5E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70934" y="6886578"/>
            <a:ext cx="3128187" cy="519113"/>
          </a:xfrm>
          <a:prstGeom prst="rect">
            <a:avLst/>
          </a:prstGeom>
        </p:spPr>
        <p:txBody>
          <a:bodyPr lIns="91422" tIns="45710" rIns="91422" bIns="45710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597038" y="6886578"/>
            <a:ext cx="4258398" cy="519113"/>
          </a:xfrm>
          <a:prstGeom prst="rect">
            <a:avLst/>
          </a:prstGeom>
        </p:spPr>
        <p:txBody>
          <a:bodyPr lIns="91422" tIns="45710" rIns="91422" bIns="45710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9634311" y="6886578"/>
            <a:ext cx="3128187" cy="519113"/>
          </a:xfrm>
          <a:prstGeom prst="rect">
            <a:avLst/>
          </a:prstGeom>
        </p:spPr>
        <p:txBody>
          <a:bodyPr lIns="91422" tIns="45710" rIns="91422" bIns="45710"/>
          <a:lstStyle>
            <a:lvl1pPr>
              <a:defRPr/>
            </a:lvl1pPr>
          </a:lstStyle>
          <a:p>
            <a:fld id="{DEB98843-22F8-9241-867A-681E8D55C5E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439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433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62145" y="6536651"/>
            <a:ext cx="12109798" cy="351076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41262">
              <a:lnSpc>
                <a:spcPct val="100000"/>
              </a:lnSpc>
              <a:spcBef>
                <a:spcPts val="0"/>
              </a:spcBef>
              <a:buSzTx/>
              <a:buNone/>
              <a:defRPr sz="1488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64987" y="1419226"/>
            <a:ext cx="12109800" cy="2561890"/>
          </a:xfrm>
          <a:prstGeom prst="rect">
            <a:avLst/>
          </a:prstGeom>
        </p:spPr>
        <p:txBody>
          <a:bodyPr anchor="b"/>
          <a:lstStyle>
            <a:lvl1pPr>
              <a:defRPr sz="4795" spc="-9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62147" y="3981116"/>
            <a:ext cx="12109798" cy="1049955"/>
          </a:xfrm>
          <a:prstGeom prst="rect">
            <a:avLst/>
          </a:prstGeom>
        </p:spPr>
        <p:txBody>
          <a:bodyPr/>
          <a:lstStyle>
            <a:lvl1pPr marL="0" indent="0" defTabSz="341262">
              <a:lnSpc>
                <a:spcPct val="100000"/>
              </a:lnSpc>
              <a:spcBef>
                <a:spcPts val="0"/>
              </a:spcBef>
              <a:buSzTx/>
              <a:buNone/>
              <a:defRPr sz="2274" b="1"/>
            </a:lvl1pPr>
            <a:lvl2pPr marL="0" indent="189006" defTabSz="341262">
              <a:lnSpc>
                <a:spcPct val="100000"/>
              </a:lnSpc>
              <a:spcBef>
                <a:spcPts val="0"/>
              </a:spcBef>
              <a:buSzTx/>
              <a:buNone/>
              <a:defRPr sz="2274" b="1"/>
            </a:lvl2pPr>
            <a:lvl3pPr marL="0" indent="378013" defTabSz="341262">
              <a:lnSpc>
                <a:spcPct val="100000"/>
              </a:lnSpc>
              <a:spcBef>
                <a:spcPts val="0"/>
              </a:spcBef>
              <a:buSzTx/>
              <a:buNone/>
              <a:defRPr sz="2274" b="1"/>
            </a:lvl3pPr>
            <a:lvl4pPr marL="0" indent="567019" defTabSz="341262">
              <a:lnSpc>
                <a:spcPct val="100000"/>
              </a:lnSpc>
              <a:spcBef>
                <a:spcPts val="0"/>
              </a:spcBef>
              <a:buSzTx/>
              <a:buNone/>
              <a:defRPr sz="2274" b="1"/>
            </a:lvl4pPr>
            <a:lvl5pPr marL="0" indent="756026" defTabSz="341262">
              <a:lnSpc>
                <a:spcPct val="100000"/>
              </a:lnSpc>
              <a:spcBef>
                <a:spcPts val="0"/>
              </a:spcBef>
              <a:buSzTx/>
              <a:buNone/>
              <a:defRPr sz="2274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8473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0A317A1-0AEC-B945-8183-14B07331F27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47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483" y="4857751"/>
            <a:ext cx="1142275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2483" y="3203576"/>
            <a:ext cx="1142275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03A7105-6725-2148-97EF-F8C1E58FE40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71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931" y="1768476"/>
            <a:ext cx="5943132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7248" y="1768476"/>
            <a:ext cx="5945248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B865BA5-8D8A-1A49-A7D7-E762BEF7397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58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48" y="303214"/>
            <a:ext cx="12095798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047" y="1692275"/>
            <a:ext cx="593678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047" y="2397125"/>
            <a:ext cx="593678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7830" y="1692275"/>
            <a:ext cx="594101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27830" y="2397125"/>
            <a:ext cx="5941016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D5BFD0C-A46F-7641-BF8B-2196B4D44F5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92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D032388-9167-064F-8F99-5FD18FC821E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22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C4B6BB-BC8D-FB4A-9AAC-6B228686BBD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47" y="301626"/>
            <a:ext cx="4421369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271" y="301625"/>
            <a:ext cx="75135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047" y="1581151"/>
            <a:ext cx="4421369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6741209-090B-934F-BD21-8097F338E8E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12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044" y="5291139"/>
            <a:ext cx="806386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35044" y="674689"/>
            <a:ext cx="806386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35044" y="5916613"/>
            <a:ext cx="806386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B22307E-1F1B-804A-8420-8460D865914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06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70932" y="301626"/>
            <a:ext cx="12091564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0932" y="1768476"/>
            <a:ext cx="12091564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70932" y="6886576"/>
            <a:ext cx="3128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597038" y="6886576"/>
            <a:ext cx="425839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9634309" y="6886576"/>
            <a:ext cx="3128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charset="0"/>
                <a:cs typeface="DejaVu Sans" charset="0"/>
              </a:defRPr>
            </a:lvl1pPr>
          </a:lstStyle>
          <a:p>
            <a:fld id="{A224E192-7B3B-B446-A340-3B83E8EB0DD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708" r:id="rId12"/>
    <p:sldLayoutId id="2147483711" r:id="rId13"/>
    <p:sldLayoutId id="2147483713" r:id="rId14"/>
    <p:sldLayoutId id="2147483716" r:id="rId15"/>
  </p:sldLayoutIdLst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WenQuanYi Micro Hei" charset="0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WenQuanYi Micro Hei" charset="0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WenQuanYi Micro Hei" charset="0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WenQuanYi Micro Hei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WenQuanYi Micro Hei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WenQuanYi Micro Hei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WenQuanYi Micro Hei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WenQuanYi Micro Hei" charset="0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NUL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5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E09E-3D7D-4D67-82CA-1DC967BB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51" y="0"/>
            <a:ext cx="6248172" cy="1310343"/>
          </a:xfrm>
        </p:spPr>
        <p:txBody>
          <a:bodyPr>
            <a:normAutofit/>
          </a:bodyPr>
          <a:lstStyle/>
          <a:p>
            <a:r>
              <a:rPr lang="en-GB" dirty="0"/>
              <a:t>Aims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1DC84F0B-E854-4403-BC65-66E5DD9A8A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480518" y="11"/>
            <a:ext cx="6959079" cy="7559661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91047D-CF00-47E9-991E-EDD56EC21709}"/>
              </a:ext>
            </a:extLst>
          </p:cNvPr>
          <p:cNvSpPr/>
          <p:nvPr/>
        </p:nvSpPr>
        <p:spPr>
          <a:xfrm>
            <a:off x="537753" y="2385497"/>
            <a:ext cx="5493364" cy="453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CAA0C-A201-419B-849B-4988FB49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240" y="1310343"/>
            <a:ext cx="6043283" cy="5344621"/>
          </a:xfrm>
        </p:spPr>
        <p:txBody>
          <a:bodyPr>
            <a:normAutofit lnSpcReduction="10000"/>
          </a:bodyPr>
          <a:lstStyle/>
          <a:p>
            <a:r>
              <a:rPr lang="en-GB" sz="2646" dirty="0"/>
              <a:t>To begin acquiring skills, or expand existing capabilities, in machine learning, applied to health</a:t>
            </a:r>
          </a:p>
          <a:p>
            <a:endParaRPr lang="en-GB" sz="2646" dirty="0"/>
          </a:p>
          <a:p>
            <a:r>
              <a:rPr lang="en-GB" sz="2646" dirty="0"/>
              <a:t>To learn about wearables</a:t>
            </a:r>
          </a:p>
          <a:p>
            <a:endParaRPr lang="en-GB" sz="2646" dirty="0"/>
          </a:p>
          <a:p>
            <a:r>
              <a:rPr lang="en-GB" sz="2646" dirty="0"/>
              <a:t>To learn how about python and </a:t>
            </a:r>
            <a:r>
              <a:rPr lang="en-GB" sz="2646" dirty="0" err="1"/>
              <a:t>jupyter</a:t>
            </a:r>
            <a:r>
              <a:rPr lang="en-GB" sz="2646" dirty="0"/>
              <a:t> notebooks</a:t>
            </a:r>
          </a:p>
          <a:p>
            <a:endParaRPr lang="en-GB" sz="2646" dirty="0"/>
          </a:p>
          <a:p>
            <a:r>
              <a:rPr lang="en-GB" sz="2646" dirty="0"/>
              <a:t>To develop hands-on skills for time-series machine learning with a real-world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2B673-D934-0723-D9E4-3AE9C147387E}"/>
              </a:ext>
            </a:extLst>
          </p:cNvPr>
          <p:cNvSpPr txBox="1"/>
          <p:nvPr/>
        </p:nvSpPr>
        <p:spPr>
          <a:xfrm>
            <a:off x="264138" y="551449"/>
            <a:ext cx="6248172" cy="3784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2400" b="1" dirty="0"/>
              <a:t>Wearables, physical activity &amp; sleep:</a:t>
            </a:r>
          </a:p>
          <a:p>
            <a:r>
              <a:rPr lang="en-GB" altLang="en-US" sz="2400" b="1" dirty="0"/>
              <a:t>Important new components for mortality prediction?</a:t>
            </a:r>
          </a:p>
          <a:p>
            <a:endParaRPr lang="en-GB" altLang="en-US" sz="2000" b="1" dirty="0"/>
          </a:p>
          <a:p>
            <a:r>
              <a:rPr lang="en-GB" altLang="en-US" sz="2000" b="1" dirty="0"/>
              <a:t>Aiden Doherty</a:t>
            </a:r>
          </a:p>
          <a:p>
            <a:endParaRPr lang="en-GB" altLang="en-US" sz="2000" dirty="0"/>
          </a:p>
          <a:p>
            <a:r>
              <a:rPr lang="en-GB" sz="1800" dirty="0"/>
              <a:t>Nuffield Department of Population Health</a:t>
            </a:r>
          </a:p>
          <a:p>
            <a:br>
              <a:rPr lang="en-GB" sz="1800" dirty="0"/>
            </a:br>
            <a:r>
              <a:rPr lang="en-GB" sz="1800" dirty="0"/>
              <a:t>British Heart Foundation Centre for Research Excellence</a:t>
            </a:r>
          </a:p>
          <a:p>
            <a:endParaRPr lang="en-GB" sz="1800" dirty="0"/>
          </a:p>
          <a:p>
            <a:r>
              <a:rPr lang="en-GB" sz="1800" dirty="0"/>
              <a:t>Sleep and Circadian Neuroscience Institute</a:t>
            </a:r>
          </a:p>
          <a:p>
            <a:endParaRPr lang="en-GB" sz="1800" dirty="0"/>
          </a:p>
          <a:p>
            <a:r>
              <a:rPr lang="en-GB" altLang="en-US" sz="1800" dirty="0"/>
              <a:t>Reuben College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20102-B6B8-869E-2B7B-D1C44C3DAC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240" y="4605058"/>
            <a:ext cx="3512474" cy="1854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EC2797-6A3B-3A47-A77B-C69B3574A6BA}"/>
              </a:ext>
            </a:extLst>
          </p:cNvPr>
          <p:cNvGrpSpPr/>
          <p:nvPr/>
        </p:nvGrpSpPr>
        <p:grpSpPr>
          <a:xfrm>
            <a:off x="-178" y="6672227"/>
            <a:ext cx="13439775" cy="904700"/>
            <a:chOff x="-178" y="6654975"/>
            <a:chExt cx="13439775" cy="9047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128D5E2-B896-6EAA-0248-078DE5E27331}"/>
                </a:ext>
              </a:extLst>
            </p:cNvPr>
            <p:cNvGrpSpPr/>
            <p:nvPr/>
          </p:nvGrpSpPr>
          <p:grpSpPr>
            <a:xfrm>
              <a:off x="-178" y="6654975"/>
              <a:ext cx="13439775" cy="904700"/>
              <a:chOff x="688765" y="5663355"/>
              <a:chExt cx="11706076" cy="88577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A63B9CD-EF85-FA2F-174E-A41AE8C44DDC}"/>
                  </a:ext>
                </a:extLst>
              </p:cNvPr>
              <p:cNvSpPr/>
              <p:nvPr/>
            </p:nvSpPr>
            <p:spPr bwMode="auto">
              <a:xfrm>
                <a:off x="688765" y="5663355"/>
                <a:ext cx="11706076" cy="885778"/>
              </a:xfrm>
              <a:prstGeom prst="rect">
                <a:avLst/>
              </a:prstGeom>
              <a:solidFill>
                <a:schemeClr val="bg1">
                  <a:lumMod val="85000"/>
                  <a:alpha val="59802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110590" tIns="55295" rIns="110590" bIns="55295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177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DEE6D9D-ECDD-2939-C8BA-ECA27493E51A}"/>
                  </a:ext>
                </a:extLst>
              </p:cNvPr>
              <p:cNvGrpSpPr/>
              <p:nvPr/>
            </p:nvGrpSpPr>
            <p:grpSpPr>
              <a:xfrm>
                <a:off x="1569798" y="5750015"/>
                <a:ext cx="6932201" cy="693547"/>
                <a:chOff x="-2262" y="6834973"/>
                <a:chExt cx="6932201" cy="693547"/>
              </a:xfrm>
            </p:grpSpPr>
            <p:pic>
              <p:nvPicPr>
                <p:cNvPr id="32" name="Picture 2">
                  <a:extLst>
                    <a:ext uri="{FF2B5EF4-FFF2-40B4-BE49-F238E27FC236}">
                      <a16:creationId xmlns:a16="http://schemas.microsoft.com/office/drawing/2014/main" id="{5A1628C3-5729-C187-74AE-0333B0860C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5305" y="6834973"/>
                  <a:ext cx="504634" cy="6535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3" name="Picture 32" descr="Logo&#10;&#10;Description automatically generated">
                  <a:extLst>
                    <a:ext uri="{FF2B5EF4-FFF2-40B4-BE49-F238E27FC236}">
                      <a16:creationId xmlns:a16="http://schemas.microsoft.com/office/drawing/2014/main" id="{D8F2F175-6DEE-21FD-C758-FB75999F01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3159" y="6840936"/>
                  <a:ext cx="955989" cy="67915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90E4EFFC-2951-CABB-0628-205F4E9A1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62" y="6849369"/>
                  <a:ext cx="679151" cy="67915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BBC700A-8B54-DF93-DABA-377BC25D7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87123" y="6749577"/>
              <a:ext cx="2392565" cy="6121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FE0183-FA49-4D4D-B8D8-47FAA4DD8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4800" y="6758179"/>
              <a:ext cx="2679369" cy="631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665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B5EE4C8-D109-6619-2A64-ADD08B1E5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" y="7011758"/>
            <a:ext cx="13439422" cy="584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97" tIns="44999" rIns="89997" bIns="44999" anchor="ctr"/>
          <a:lstStyle/>
          <a:p>
            <a:pPr algn="r">
              <a:tabLst>
                <a:tab pos="656654" algn="l"/>
                <a:tab pos="1313308" algn="l"/>
                <a:tab pos="1969962" algn="l"/>
                <a:tab pos="2626617" algn="l"/>
                <a:tab pos="3283270" algn="l"/>
                <a:tab pos="3939923" algn="l"/>
                <a:tab pos="4596578" algn="l"/>
                <a:tab pos="5253232" algn="l"/>
              </a:tabLst>
            </a:pPr>
            <a:r>
              <a:rPr lang="en-GB" sz="1400" dirty="0"/>
              <a:t>Fulda et al. </a:t>
            </a:r>
            <a:r>
              <a:rPr lang="en-GB" sz="1400" b="1" i="1" dirty="0" err="1"/>
              <a:t>medRxiv</a:t>
            </a:r>
            <a:r>
              <a:rPr lang="en-GB" sz="1400" dirty="0"/>
              <a:t> 2024.05.17.24307527</a:t>
            </a:r>
            <a:endParaRPr lang="en-GB" sz="1400" dirty="0">
              <a:solidFill>
                <a:srgbClr val="000000"/>
              </a:solidFill>
              <a:latin typeface="FoundrySterling-BookExpert" charset="0"/>
            </a:endParaRPr>
          </a:p>
        </p:txBody>
      </p:sp>
      <p:pic>
        <p:nvPicPr>
          <p:cNvPr id="6" name="Picture 5" descr="A graph of a physical activity&#10;&#10;Description automatically generated">
            <a:extLst>
              <a:ext uri="{FF2B5EF4-FFF2-40B4-BE49-F238E27FC236}">
                <a16:creationId xmlns:a16="http://schemas.microsoft.com/office/drawing/2014/main" id="{3F289C47-F9F8-633F-8B3D-6E4E70F820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" y="791113"/>
            <a:ext cx="13447104" cy="5636126"/>
          </a:xfrm>
          <a:prstGeom prst="rect">
            <a:avLst/>
          </a:prstGeom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4347CD3B-4AC3-4128-354C-2EE31AC16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" y="-13889"/>
            <a:ext cx="11830752" cy="625459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Associations with cardiometabolic disease - device vs. self-report</a:t>
            </a:r>
          </a:p>
        </p:txBody>
      </p:sp>
      <p:pic>
        <p:nvPicPr>
          <p:cNvPr id="1026" name="Picture 2" descr="Evelynne Fulda">
            <a:extLst>
              <a:ext uri="{FF2B5EF4-FFF2-40B4-BE49-F238E27FC236}">
                <a16:creationId xmlns:a16="http://schemas.microsoft.com/office/drawing/2014/main" id="{7E28B8FD-BB70-ABA2-5DE4-EDE26020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29820" y="-13889"/>
            <a:ext cx="1617461" cy="161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B8E22B-7E78-C231-EEEA-0245CA21C779}"/>
              </a:ext>
            </a:extLst>
          </p:cNvPr>
          <p:cNvSpPr txBox="1"/>
          <p:nvPr/>
        </p:nvSpPr>
        <p:spPr>
          <a:xfrm>
            <a:off x="-98176" y="6459225"/>
            <a:ext cx="13537775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Using age as the time scale and adjusted for sex, ethnicity, Townsend deprivation index, educational attainment, alcohol consumption, smoking status, fruit and vegetable consumption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52DE8-BB89-C3E0-D4DD-A53639B03893}"/>
              </a:ext>
            </a:extLst>
          </p:cNvPr>
          <p:cNvSpPr txBox="1"/>
          <p:nvPr/>
        </p:nvSpPr>
        <p:spPr>
          <a:xfrm>
            <a:off x="212206" y="611568"/>
            <a:ext cx="11617613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7.9 years follow-up			762 Non-alcoholic fatty liver disease events</a:t>
            </a:r>
          </a:p>
        </p:txBody>
      </p:sp>
    </p:spTree>
    <p:extLst>
      <p:ext uri="{BB962C8B-B14F-4D97-AF65-F5344CB8AC3E}">
        <p14:creationId xmlns:p14="http://schemas.microsoft.com/office/powerpoint/2010/main" val="33172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"/>
    </mc:Choice>
    <mc:Fallback xmlns="">
      <p:transition spd="slow" advTm="177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0" y="-13990"/>
            <a:ext cx="13369771" cy="625475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7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Associations with all-cause mortality - device vs. self-report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0" y="7011841"/>
            <a:ext cx="13439775" cy="5844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GB" sz="1400" dirty="0" err="1"/>
              <a:t>Wasfy</a:t>
            </a:r>
            <a:r>
              <a:rPr lang="en-GB" sz="1400" dirty="0"/>
              <a:t> &amp; Lee</a:t>
            </a:r>
            <a:r>
              <a:rPr lang="en-GB" sz="1400" b="1" dirty="0"/>
              <a:t>, </a:t>
            </a:r>
            <a:r>
              <a:rPr lang="en-GB" sz="1400" b="1" i="1" dirty="0"/>
              <a:t>NEJM</a:t>
            </a:r>
            <a:r>
              <a:rPr lang="en-GB" sz="1400" b="1" dirty="0"/>
              <a:t> </a:t>
            </a:r>
            <a:r>
              <a:rPr lang="en-GB" sz="1400" dirty="0"/>
              <a:t>2022</a:t>
            </a:r>
            <a:endParaRPr lang="en-GB" sz="1400" dirty="0">
              <a:solidFill>
                <a:srgbClr val="000000"/>
              </a:solidFill>
              <a:latin typeface="FoundrySterling-BookExper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51DBEE-42D2-413B-27E8-C653F5EC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104" y="594852"/>
            <a:ext cx="8902546" cy="64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"/>
    </mc:Choice>
    <mc:Fallback xmlns="">
      <p:transition spd="slow" advTm="177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77" y="-13889"/>
            <a:ext cx="13369420" cy="625459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Associations with common non-cancer outcomes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77" y="7011758"/>
            <a:ext cx="13439422" cy="584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97" tIns="44999" rIns="89997" bIns="44999" anchor="ctr"/>
          <a:lstStyle/>
          <a:p>
            <a:pPr algn="r">
              <a:tabLst>
                <a:tab pos="656654" algn="l"/>
                <a:tab pos="1313308" algn="l"/>
                <a:tab pos="1969962" algn="l"/>
                <a:tab pos="2626617" algn="l"/>
                <a:tab pos="3283270" algn="l"/>
                <a:tab pos="3939923" algn="l"/>
                <a:tab pos="4596578" algn="l"/>
                <a:tab pos="5253232" algn="l"/>
              </a:tabLst>
            </a:pP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Watts et al</a:t>
            </a:r>
          </a:p>
          <a:p>
            <a:pPr algn="r">
              <a:tabLst>
                <a:tab pos="656654" algn="l"/>
                <a:tab pos="1313308" algn="l"/>
                <a:tab pos="1969962" algn="l"/>
                <a:tab pos="2626617" algn="l"/>
                <a:tab pos="3283270" algn="l"/>
                <a:tab pos="3939923" algn="l"/>
                <a:tab pos="4596578" algn="l"/>
                <a:tab pos="5253232" algn="l"/>
              </a:tabLst>
            </a:pPr>
            <a:r>
              <a:rPr lang="en-GB" sz="1400" b="1" i="1" dirty="0">
                <a:solidFill>
                  <a:srgbClr val="000000"/>
                </a:solidFill>
                <a:latin typeface="FoundrySterling-BookExpert" charset="0"/>
              </a:rPr>
              <a:t>JAMA Net Open </a:t>
            </a:r>
            <a:r>
              <a:rPr lang="en-GB" sz="1400" dirty="0">
                <a:solidFill>
                  <a:srgbClr val="333333"/>
                </a:solidFill>
                <a:latin typeface="Guardian TextSans Web"/>
              </a:rPr>
              <a:t>2023;6(2):e2256186.</a:t>
            </a:r>
            <a:endParaRPr lang="en-GB" sz="1400" dirty="0">
              <a:solidFill>
                <a:srgbClr val="000000"/>
              </a:solidFill>
              <a:latin typeface="FoundrySterling-BookExper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1B404-B3C1-6E5D-32B5-CA7457F07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43" r="9981" b="4486"/>
          <a:stretch/>
        </p:blipFill>
        <p:spPr bwMode="auto">
          <a:xfrm>
            <a:off x="177" y="607972"/>
            <a:ext cx="9976858" cy="69697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2A7FFE-635D-65DF-0821-8BD088FBFD45}"/>
              </a:ext>
            </a:extLst>
          </p:cNvPr>
          <p:cNvSpPr/>
          <p:nvPr/>
        </p:nvSpPr>
        <p:spPr>
          <a:xfrm>
            <a:off x="10295768" y="1390781"/>
            <a:ext cx="2825098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i="1" dirty="0">
                <a:latin typeface="Lato Black" panose="020F0A02020204030203"/>
              </a:rPr>
              <a:t>6.8 years follow-up</a:t>
            </a:r>
          </a:p>
        </p:txBody>
      </p:sp>
    </p:spTree>
    <p:extLst>
      <p:ext uri="{BB962C8B-B14F-4D97-AF65-F5344CB8AC3E}">
        <p14:creationId xmlns:p14="http://schemas.microsoft.com/office/powerpoint/2010/main" val="420070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"/>
    </mc:Choice>
    <mc:Fallback xmlns="">
      <p:transition spd="slow" advTm="177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77" y="-13891"/>
            <a:ext cx="11662576" cy="647983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Test – retest reliability - Is a seven-day measurement sufficient?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0E6A0-79D3-224E-A4EA-CA35F1F1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19" y="630491"/>
            <a:ext cx="5608928" cy="637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5CF030-58F7-2747-9D71-ABE673E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664" y="630491"/>
            <a:ext cx="6368922" cy="6379466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E4937079-795D-2E4B-8BA5-12394A707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" y="7011758"/>
            <a:ext cx="13439422" cy="5844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97" tIns="44999" rIns="89997" bIns="44999" anchor="ctr"/>
          <a:lstStyle/>
          <a:p>
            <a:pPr algn="r">
              <a:tabLst>
                <a:tab pos="656654" algn="l"/>
                <a:tab pos="1313308" algn="l"/>
                <a:tab pos="1969962" algn="l"/>
                <a:tab pos="2626617" algn="l"/>
                <a:tab pos="3283270" algn="l"/>
                <a:tab pos="3939923" algn="l"/>
                <a:tab pos="4596578" algn="l"/>
                <a:tab pos="5253232" algn="l"/>
              </a:tabLst>
            </a:pPr>
            <a:r>
              <a:rPr lang="en-GB" sz="1400" dirty="0" err="1"/>
              <a:t>Zisou</a:t>
            </a:r>
            <a:r>
              <a:rPr lang="en-GB" sz="1400" dirty="0"/>
              <a:t> et al. </a:t>
            </a:r>
            <a:r>
              <a:rPr lang="en-GB" sz="1400" b="1" i="1" dirty="0" err="1"/>
              <a:t>medRxiv</a:t>
            </a:r>
            <a:r>
              <a:rPr lang="en-GB" sz="1400" dirty="0"/>
              <a:t> 2025.01.16.25320679</a:t>
            </a:r>
            <a:endParaRPr lang="en-GB" sz="1400" dirty="0">
              <a:solidFill>
                <a:srgbClr val="000000"/>
              </a:solidFill>
              <a:latin typeface="FoundrySterling-BookExper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C4C00-A2DA-B247-AA0D-ACBE317F25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2753" y="0"/>
            <a:ext cx="1776845" cy="17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-160927" y="-13889"/>
            <a:ext cx="13622297" cy="625459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8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chemeClr val="bg1"/>
                </a:solidFill>
              </a:rPr>
              <a:t>Vigorous Intermittent Lifestyle Physical Activity &amp; all-cause mortality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7" y="6948107"/>
            <a:ext cx="13439422" cy="648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97" tIns="44999" rIns="89997" bIns="44999" anchor="ctr"/>
          <a:lstStyle/>
          <a:p>
            <a:pPr algn="r"/>
            <a:r>
              <a:rPr lang="en-US" sz="1400" dirty="0"/>
              <a:t>Stamatakis, et al. </a:t>
            </a:r>
            <a:r>
              <a:rPr lang="en-US" sz="1400" b="1" i="1" dirty="0"/>
              <a:t>Nat Med</a:t>
            </a:r>
            <a:r>
              <a:rPr lang="en-US" sz="1400" dirty="0"/>
              <a:t> 28, 2521–2529 (2022) </a:t>
            </a:r>
          </a:p>
          <a:p>
            <a:pPr algn="r"/>
            <a:r>
              <a:rPr lang="en-US" sz="1400" dirty="0"/>
              <a:t>Ahmadi, et al. </a:t>
            </a:r>
            <a:r>
              <a:rPr lang="en-US" sz="1400" b="1" i="1" dirty="0"/>
              <a:t>Lancet Public Health </a:t>
            </a:r>
            <a:r>
              <a:rPr lang="en-US" sz="1400" dirty="0"/>
              <a:t>2023;8: e800–10</a:t>
            </a:r>
          </a:p>
        </p:txBody>
      </p:sp>
      <p:pic>
        <p:nvPicPr>
          <p:cNvPr id="5" name="Picture 2" descr="Fig. 2">
            <a:extLst>
              <a:ext uri="{FF2B5EF4-FFF2-40B4-BE49-F238E27FC236}">
                <a16:creationId xmlns:a16="http://schemas.microsoft.com/office/drawing/2014/main" id="{AE5942C9-2338-EAE7-0A1D-9846FBDCF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146" y="611569"/>
            <a:ext cx="11166441" cy="572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7F756B-4F4B-7F06-84B5-863B2B632B49}"/>
              </a:ext>
            </a:extLst>
          </p:cNvPr>
          <p:cNvSpPr txBox="1"/>
          <p:nvPr/>
        </p:nvSpPr>
        <p:spPr>
          <a:xfrm>
            <a:off x="10961803" y="1222423"/>
            <a:ext cx="2379827" cy="166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i="1" dirty="0">
                <a:solidFill>
                  <a:srgbClr val="222222"/>
                </a:solidFill>
                <a:latin typeface="Harding"/>
              </a:rPr>
              <a:t>n</a:t>
            </a:r>
            <a:r>
              <a:rPr lang="en-GB" sz="2200" dirty="0">
                <a:solidFill>
                  <a:srgbClr val="222222"/>
                </a:solidFill>
                <a:latin typeface="Harding"/>
              </a:rPr>
              <a:t> = 25,241</a:t>
            </a:r>
          </a:p>
          <a:p>
            <a:r>
              <a:rPr lang="en-GB" sz="2200" dirty="0">
                <a:solidFill>
                  <a:srgbClr val="222222"/>
                </a:solidFill>
                <a:latin typeface="Harding"/>
              </a:rPr>
              <a:t> </a:t>
            </a:r>
          </a:p>
          <a:p>
            <a:r>
              <a:rPr lang="en-GB" sz="2200" dirty="0">
                <a:solidFill>
                  <a:srgbClr val="222222"/>
                </a:solidFill>
                <a:latin typeface="Harding"/>
              </a:rPr>
              <a:t>852 events </a:t>
            </a:r>
          </a:p>
          <a:p>
            <a:endParaRPr lang="en-GB" sz="2200" dirty="0">
              <a:solidFill>
                <a:srgbClr val="222222"/>
              </a:solidFill>
              <a:latin typeface="Harding"/>
            </a:endParaRPr>
          </a:p>
          <a:p>
            <a:r>
              <a:rPr lang="en-GB" sz="2200" dirty="0">
                <a:solidFill>
                  <a:srgbClr val="222222"/>
                </a:solidFill>
                <a:latin typeface="Harding"/>
              </a:rPr>
              <a:t>6.9 years follow-up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84343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>
            <a:extLst>
              <a:ext uri="{FF2B5EF4-FFF2-40B4-BE49-F238E27FC236}">
                <a16:creationId xmlns:a16="http://schemas.microsoft.com/office/drawing/2014/main" id="{728CEE0E-2B68-1746-A631-A908ED86E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" y="7019872"/>
            <a:ext cx="13439421" cy="5762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97" tIns="44999" rIns="89997" bIns="44999" anchor="ctr"/>
          <a:lstStyle/>
          <a:p>
            <a:pPr>
              <a:tabLst>
                <a:tab pos="723830" algn="l"/>
                <a:tab pos="1447658" algn="l"/>
                <a:tab pos="2171489" algn="l"/>
                <a:tab pos="2895319" algn="l"/>
                <a:tab pos="3619147" algn="l"/>
                <a:tab pos="4342978" algn="l"/>
                <a:tab pos="5066808" algn="l"/>
                <a:tab pos="5790638" algn="l"/>
              </a:tabLst>
            </a:pPr>
            <a:endParaRPr lang="en-US" sz="1400" dirty="0">
              <a:latin typeface="FoundrySterling-BookExpert" charset="0"/>
            </a:endParaRPr>
          </a:p>
          <a:p>
            <a:pPr algn="r">
              <a:tabLst>
                <a:tab pos="723830" algn="l"/>
                <a:tab pos="1447658" algn="l"/>
                <a:tab pos="2171489" algn="l"/>
                <a:tab pos="2895319" algn="l"/>
                <a:tab pos="3619147" algn="l"/>
                <a:tab pos="4342978" algn="l"/>
                <a:tab pos="5066808" algn="l"/>
                <a:tab pos="5790638" algn="l"/>
              </a:tabLst>
            </a:pPr>
            <a:r>
              <a:rPr lang="en-US" sz="1400" dirty="0">
                <a:latin typeface="FoundrySterling-BookExpert" charset="0"/>
              </a:rPr>
              <a:t>Willetts et al</a:t>
            </a:r>
            <a:r>
              <a:rPr lang="en-US" sz="1400" b="1" dirty="0">
                <a:latin typeface="FoundrySterling-BookExpert" charset="0"/>
              </a:rPr>
              <a:t> Scientific Reports 2018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824168" y="1629773"/>
            <a:ext cx="9646984" cy="2870125"/>
          </a:xfrm>
          <a:ln/>
        </p:spPr>
        <p:txBody>
          <a:bodyPr anchor="ctr"/>
          <a:lstStyle/>
          <a:p>
            <a:pPr marL="0" indent="0">
              <a:spcBef>
                <a:spcPts val="600"/>
              </a:spcBef>
              <a:spcAft>
                <a:spcPts val="600"/>
              </a:spcAft>
              <a:tabLst>
                <a:tab pos="723905" algn="l"/>
                <a:tab pos="1447809" algn="l"/>
                <a:tab pos="2171714" algn="l"/>
                <a:tab pos="2895619" algn="l"/>
                <a:tab pos="3619523" algn="l"/>
                <a:tab pos="4343428" algn="l"/>
                <a:tab pos="5067334" algn="l"/>
                <a:tab pos="5791238" algn="l"/>
                <a:tab pos="6515143" algn="l"/>
                <a:tab pos="7239048" algn="l"/>
                <a:tab pos="7962952" algn="l"/>
                <a:tab pos="8686857" algn="l"/>
                <a:tab pos="9410762" algn="l"/>
              </a:tabLst>
            </a:pPr>
            <a:r>
              <a:rPr lang="en-GB"/>
              <a:t>Take </a:t>
            </a:r>
            <a:r>
              <a:rPr lang="en-GB" err="1"/>
              <a:t>Mediamill</a:t>
            </a:r>
            <a:r>
              <a:rPr lang="en-GB"/>
              <a:t> SVM slides showing the nuts ‘n bolts of this… highlight </a:t>
            </a:r>
            <a:r>
              <a:rPr lang="en-GB" err="1"/>
              <a:t>groundtruth</a:t>
            </a:r>
            <a:r>
              <a:rPr lang="en-GB"/>
              <a:t> construction, etc.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1" b="2181"/>
          <a:stretch/>
        </p:blipFill>
        <p:spPr bwMode="auto">
          <a:xfrm>
            <a:off x="1374917" y="611570"/>
            <a:ext cx="10080360" cy="216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20" b="2532"/>
          <a:stretch/>
        </p:blipFill>
        <p:spPr bwMode="auto">
          <a:xfrm>
            <a:off x="1374917" y="2699747"/>
            <a:ext cx="10080360" cy="216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59" b="3775"/>
          <a:stretch/>
        </p:blipFill>
        <p:spPr bwMode="auto">
          <a:xfrm>
            <a:off x="1374915" y="4859930"/>
            <a:ext cx="10269324" cy="2159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9960163" y="2555733"/>
            <a:ext cx="1296109" cy="144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77" y="-13891"/>
            <a:ext cx="13439598" cy="647983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rgbClr val="FFFFFF"/>
                </a:solidFill>
              </a:rPr>
              <a:t>Inference of activity &amp; sleep behaviours from wearables</a:t>
            </a:r>
          </a:p>
        </p:txBody>
      </p:sp>
    </p:spTree>
    <p:extLst>
      <p:ext uri="{BB962C8B-B14F-4D97-AF65-F5344CB8AC3E}">
        <p14:creationId xmlns:p14="http://schemas.microsoft.com/office/powerpoint/2010/main" val="822575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9576" y="-255928"/>
            <a:ext cx="10080625" cy="101092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Machine learning of </a:t>
            </a:r>
            <a:r>
              <a:rPr lang="en-US" sz="3200" dirty="0" err="1">
                <a:solidFill>
                  <a:schemeClr val="tx1"/>
                </a:solidFill>
              </a:rPr>
              <a:t>behaviours</a:t>
            </a:r>
            <a:r>
              <a:rPr lang="en-US" sz="3200" dirty="0">
                <a:solidFill>
                  <a:schemeClr val="tx1"/>
                </a:solidFill>
              </a:rPr>
              <a:t> from acc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3502" y="7203445"/>
            <a:ext cx="10166698" cy="373712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pPr algn="ctr"/>
            <a:r>
              <a:rPr lang="en-US" sz="1900">
                <a:solidFill>
                  <a:srgbClr val="FFFFFF"/>
                </a:solidFill>
              </a:rPr>
              <a:t>150 people – activity monitors + cameras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4947"/>
            <a:ext cx="3269660" cy="6954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234929" y="604947"/>
            <a:ext cx="3204846" cy="6954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6639941" y="-2920886"/>
            <a:ext cx="518527" cy="7570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5925524" y="2818381"/>
            <a:ext cx="1947359" cy="7570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pic>
        <p:nvPicPr>
          <p:cNvPr id="2" name="aid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0596" y="570010"/>
            <a:ext cx="10880518" cy="7234598"/>
          </a:xfrm>
          <a:prstGeom prst="rect">
            <a:avLst/>
          </a:prstGeom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69F45B99-A47E-D472-4FF9-B8668EA62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" y="-13891"/>
            <a:ext cx="13439598" cy="647983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rgbClr val="FFFFFF"/>
                </a:solidFill>
              </a:rPr>
              <a:t>Free living </a:t>
            </a:r>
            <a:r>
              <a:rPr lang="en-GB" sz="3200" dirty="0" err="1">
                <a:solidFill>
                  <a:srgbClr val="FFFFFF"/>
                </a:solidFill>
              </a:rPr>
              <a:t>groundtruth</a:t>
            </a:r>
            <a:r>
              <a:rPr lang="en-GB" sz="3200" dirty="0">
                <a:solidFill>
                  <a:srgbClr val="FFFFFF"/>
                </a:solidFill>
              </a:rPr>
              <a:t> via wearable cameras</a:t>
            </a:r>
          </a:p>
        </p:txBody>
      </p:sp>
    </p:spTree>
    <p:extLst>
      <p:ext uri="{BB962C8B-B14F-4D97-AF65-F5344CB8AC3E}">
        <p14:creationId xmlns:p14="http://schemas.microsoft.com/office/powerpoint/2010/main" val="287285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>
            <a:extLst>
              <a:ext uri="{FF2B5EF4-FFF2-40B4-BE49-F238E27FC236}">
                <a16:creationId xmlns:a16="http://schemas.microsoft.com/office/drawing/2014/main" id="{728CEE0E-2B68-1746-A631-A908ED86E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" y="7128765"/>
            <a:ext cx="13439421" cy="4673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97" tIns="44999" rIns="89997" bIns="44999" anchor="ctr"/>
          <a:lstStyle/>
          <a:p>
            <a:pPr>
              <a:tabLst>
                <a:tab pos="723830" algn="l"/>
                <a:tab pos="1447658" algn="l"/>
                <a:tab pos="2171489" algn="l"/>
                <a:tab pos="2895319" algn="l"/>
                <a:tab pos="3619147" algn="l"/>
                <a:tab pos="4342978" algn="l"/>
                <a:tab pos="5066808" algn="l"/>
                <a:tab pos="5790638" algn="l"/>
              </a:tabLst>
            </a:pPr>
            <a:endParaRPr lang="en-US" sz="1400" dirty="0">
              <a:latin typeface="FoundrySterling-BookExpert" charset="0"/>
            </a:endParaRPr>
          </a:p>
          <a:p>
            <a:pPr algn="r">
              <a:tabLst>
                <a:tab pos="723830" algn="l"/>
                <a:tab pos="1447658" algn="l"/>
                <a:tab pos="2171489" algn="l"/>
                <a:tab pos="2895319" algn="l"/>
                <a:tab pos="3619147" algn="l"/>
                <a:tab pos="4342978" algn="l"/>
                <a:tab pos="5066808" algn="l"/>
                <a:tab pos="5790638" algn="l"/>
              </a:tabLst>
            </a:pPr>
            <a:r>
              <a:rPr lang="en-US" sz="1400" dirty="0">
                <a:latin typeface="FoundrySterling-BookExpert" charset="0"/>
              </a:rPr>
              <a:t>Willetts et al</a:t>
            </a:r>
            <a:r>
              <a:rPr lang="en-US" sz="1400" b="1" dirty="0">
                <a:latin typeface="FoundrySterling-BookExpert" charset="0"/>
              </a:rPr>
              <a:t> Scientific Reports 2018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9960163" y="2555733"/>
            <a:ext cx="1296109" cy="1440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77" y="-13891"/>
            <a:ext cx="13439598" cy="647983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rgbClr val="FFFFFF"/>
                </a:solidFill>
              </a:rPr>
              <a:t>How we might have approached behaviour inference 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67B7ED-680D-F144-9940-6E955AAA6236}"/>
              </a:ext>
            </a:extLst>
          </p:cNvPr>
          <p:cNvSpPr txBox="1"/>
          <p:nvPr/>
        </p:nvSpPr>
        <p:spPr>
          <a:xfrm>
            <a:off x="882506" y="5063110"/>
            <a:ext cx="1921480" cy="32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1" dirty="0">
                <a:solidFill>
                  <a:schemeClr val="accent2"/>
                </a:solidFill>
              </a:rPr>
              <a:t>Raw sensor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B1DD4-8AB8-2947-93CD-5E9439C702B2}"/>
              </a:ext>
            </a:extLst>
          </p:cNvPr>
          <p:cNvSpPr txBox="1"/>
          <p:nvPr/>
        </p:nvSpPr>
        <p:spPr>
          <a:xfrm>
            <a:off x="1111051" y="1177829"/>
            <a:ext cx="2818734" cy="32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1" dirty="0">
                <a:solidFill>
                  <a:schemeClr val="tx2"/>
                </a:solidFill>
              </a:rPr>
              <a:t>Final behavior predictions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5502D-51C6-9643-BC1F-1DB777B296F6}"/>
              </a:ext>
            </a:extLst>
          </p:cNvPr>
          <p:cNvSpPr txBox="1"/>
          <p:nvPr/>
        </p:nvSpPr>
        <p:spPr>
          <a:xfrm>
            <a:off x="7293845" y="2777651"/>
            <a:ext cx="2209278" cy="55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1" dirty="0"/>
              <a:t>Models specific patterns of movement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C0F27D-F93D-B740-8FCD-FD29E5EEC1AE}"/>
              </a:ext>
            </a:extLst>
          </p:cNvPr>
          <p:cNvSpPr txBox="1"/>
          <p:nvPr/>
        </p:nvSpPr>
        <p:spPr>
          <a:xfrm>
            <a:off x="7293845" y="1634922"/>
            <a:ext cx="2133096" cy="55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1" dirty="0"/>
              <a:t>Models long-term patterns of behavior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2F4ACC-43B6-9A4C-8AEE-CEE4E621FB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421" y="4758383"/>
            <a:ext cx="3618645" cy="900746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708D91-E103-A841-A9F8-5B2F500E4EFA}"/>
              </a:ext>
            </a:extLst>
          </p:cNvPr>
          <p:cNvSpPr txBox="1"/>
          <p:nvPr/>
        </p:nvSpPr>
        <p:spPr>
          <a:xfrm>
            <a:off x="2901329" y="4045288"/>
            <a:ext cx="3580554" cy="435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Feature Extraction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381A8B-EC92-AB4C-82D9-A78D765325AE}"/>
              </a:ext>
            </a:extLst>
          </p:cNvPr>
          <p:cNvSpPr/>
          <p:nvPr/>
        </p:nvSpPr>
        <p:spPr>
          <a:xfrm>
            <a:off x="4082151" y="4682201"/>
            <a:ext cx="533273" cy="106654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93DB3A-3207-0848-8CA3-14A0B31411A3}"/>
              </a:ext>
            </a:extLst>
          </p:cNvPr>
          <p:cNvSpPr txBox="1"/>
          <p:nvPr/>
        </p:nvSpPr>
        <p:spPr>
          <a:xfrm>
            <a:off x="2901329" y="2896727"/>
            <a:ext cx="3580554" cy="4358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30-sec level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7AAD1-9CFD-2D42-ACB0-48983E5DC1A8}"/>
              </a:ext>
            </a:extLst>
          </p:cNvPr>
          <p:cNvSpPr txBox="1"/>
          <p:nvPr/>
        </p:nvSpPr>
        <p:spPr>
          <a:xfrm>
            <a:off x="2863240" y="1753995"/>
            <a:ext cx="3656736" cy="4358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Time-smoothing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28BC0C-72EB-4440-BD30-E752E405E1B4}"/>
              </a:ext>
            </a:extLst>
          </p:cNvPr>
          <p:cNvSpPr txBox="1"/>
          <p:nvPr/>
        </p:nvSpPr>
        <p:spPr>
          <a:xfrm>
            <a:off x="4158331" y="3387108"/>
            <a:ext cx="444352" cy="55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0.002</a:t>
            </a:r>
          </a:p>
          <a:p>
            <a:r>
              <a:rPr lang="en-US" sz="800" dirty="0"/>
              <a:t>0.254</a:t>
            </a:r>
          </a:p>
          <a:p>
            <a:r>
              <a:rPr lang="en-US" sz="800" dirty="0"/>
              <a:t>0.304</a:t>
            </a:r>
          </a:p>
          <a:p>
            <a:r>
              <a:rPr lang="en-US" sz="800" dirty="0"/>
              <a:t>0.342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2F1332-DAA3-4942-91E9-133C53627F6F}"/>
              </a:ext>
            </a:extLst>
          </p:cNvPr>
          <p:cNvSpPr txBox="1"/>
          <p:nvPr/>
        </p:nvSpPr>
        <p:spPr>
          <a:xfrm>
            <a:off x="4615424" y="3387108"/>
            <a:ext cx="444352" cy="55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0.342</a:t>
            </a:r>
          </a:p>
          <a:p>
            <a:r>
              <a:rPr lang="en-US" sz="800" dirty="0"/>
              <a:t>0.454</a:t>
            </a:r>
          </a:p>
          <a:p>
            <a:r>
              <a:rPr lang="en-US" sz="800" dirty="0"/>
              <a:t>0.134</a:t>
            </a:r>
          </a:p>
          <a:p>
            <a:r>
              <a:rPr lang="en-US" sz="800" dirty="0"/>
              <a:t>0.098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4157BB-9243-0B43-967F-87FA3F8A128E}"/>
              </a:ext>
            </a:extLst>
          </p:cNvPr>
          <p:cNvCxnSpPr/>
          <p:nvPr/>
        </p:nvCxnSpPr>
        <p:spPr>
          <a:xfrm flipV="1">
            <a:off x="4005968" y="3387108"/>
            <a:ext cx="0" cy="533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513C77-A3D3-074A-A0E5-F66DA0CB3015}"/>
              </a:ext>
            </a:extLst>
          </p:cNvPr>
          <p:cNvSpPr txBox="1"/>
          <p:nvPr/>
        </p:nvSpPr>
        <p:spPr>
          <a:xfrm>
            <a:off x="5072515" y="3387108"/>
            <a:ext cx="444352" cy="55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0.142</a:t>
            </a:r>
          </a:p>
          <a:p>
            <a:r>
              <a:rPr lang="en-US" sz="800" dirty="0"/>
              <a:t>0.444</a:t>
            </a:r>
          </a:p>
          <a:p>
            <a:r>
              <a:rPr lang="en-US" sz="800" dirty="0"/>
              <a:t>0.872</a:t>
            </a:r>
          </a:p>
          <a:p>
            <a:r>
              <a:rPr lang="en-US" sz="800" dirty="0"/>
              <a:t>0.493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312FE2-E4E9-0746-9CBD-9CFCDA4D0751}"/>
              </a:ext>
            </a:extLst>
          </p:cNvPr>
          <p:cNvSpPr txBox="1"/>
          <p:nvPr/>
        </p:nvSpPr>
        <p:spPr>
          <a:xfrm>
            <a:off x="5529607" y="3463290"/>
            <a:ext cx="401072" cy="26404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. . 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29BF7-4BBD-EB47-8150-04C13665E202}"/>
              </a:ext>
            </a:extLst>
          </p:cNvPr>
          <p:cNvGrpSpPr/>
          <p:nvPr/>
        </p:nvGrpSpPr>
        <p:grpSpPr>
          <a:xfrm>
            <a:off x="4158333" y="2320559"/>
            <a:ext cx="1848532" cy="427666"/>
            <a:chOff x="3155100" y="5013422"/>
            <a:chExt cx="2291113" cy="5141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22D9DF-BFC2-B943-B0BD-0DC228D528C4}"/>
                </a:ext>
              </a:extLst>
            </p:cNvPr>
            <p:cNvSpPr/>
            <p:nvPr/>
          </p:nvSpPr>
          <p:spPr>
            <a:xfrm>
              <a:off x="4288162" y="5013422"/>
              <a:ext cx="539894" cy="514102"/>
            </a:xfrm>
            <a:prstGeom prst="ellipse">
              <a:avLst/>
            </a:prstGeom>
            <a:solidFill>
              <a:srgbClr val="BFBFBF"/>
            </a:solidFill>
            <a:ln w="12700" cmpd="sng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Cambria Math"/>
                  <a:cs typeface="Cambria Math"/>
                </a:rPr>
                <a:t>walk</a:t>
              </a:r>
              <a:endParaRPr lang="en-US" sz="1200" dirty="0">
                <a:latin typeface="Cambria Math"/>
                <a:cs typeface="Cambria Math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649D124-65D5-E648-9561-6A3F59F03F84}"/>
                </a:ext>
              </a:extLst>
            </p:cNvPr>
            <p:cNvSpPr/>
            <p:nvPr/>
          </p:nvSpPr>
          <p:spPr>
            <a:xfrm>
              <a:off x="3721631" y="5013422"/>
              <a:ext cx="514679" cy="514102"/>
            </a:xfrm>
            <a:prstGeom prst="ellipse">
              <a:avLst/>
            </a:prstGeom>
            <a:solidFill>
              <a:srgbClr val="BFBFBF"/>
            </a:solidFill>
            <a:ln w="12700" cmpd="sng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Cambria Math"/>
                  <a:cs typeface="Cambria Math"/>
                </a:rPr>
                <a:t>bike</a:t>
              </a:r>
              <a:endParaRPr lang="en-US" sz="2000" dirty="0">
                <a:latin typeface="Cambria Math"/>
                <a:cs typeface="Cambria Math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23BE72-5005-EA47-BCA9-A61158E647D9}"/>
                </a:ext>
              </a:extLst>
            </p:cNvPr>
            <p:cNvSpPr/>
            <p:nvPr/>
          </p:nvSpPr>
          <p:spPr>
            <a:xfrm>
              <a:off x="3155100" y="5013422"/>
              <a:ext cx="529789" cy="5141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Cambria Math"/>
                  <a:cs typeface="Cambria Math"/>
                </a:rPr>
                <a:t>walk</a:t>
              </a:r>
              <a:endParaRPr lang="en-US" sz="1200" baseline="-25000" dirty="0">
                <a:latin typeface="Cambria Math"/>
                <a:cs typeface="Cambria Math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4388FA-70AB-CE4D-9381-8BFA188F9392}"/>
                </a:ext>
              </a:extLst>
            </p:cNvPr>
            <p:cNvSpPr txBox="1"/>
            <p:nvPr/>
          </p:nvSpPr>
          <p:spPr>
            <a:xfrm>
              <a:off x="4949115" y="5013422"/>
              <a:ext cx="497098" cy="31741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. . .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45F5A7-2CBD-1F45-8F8E-FB1E495F1FFF}"/>
              </a:ext>
            </a:extLst>
          </p:cNvPr>
          <p:cNvCxnSpPr/>
          <p:nvPr/>
        </p:nvCxnSpPr>
        <p:spPr>
          <a:xfrm flipV="1">
            <a:off x="4005968" y="2244377"/>
            <a:ext cx="0" cy="533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63CDAB0-6E0B-E640-9D33-8DC114C812A0}"/>
              </a:ext>
            </a:extLst>
          </p:cNvPr>
          <p:cNvGrpSpPr/>
          <p:nvPr/>
        </p:nvGrpSpPr>
        <p:grpSpPr>
          <a:xfrm>
            <a:off x="4158333" y="1177829"/>
            <a:ext cx="1848532" cy="427666"/>
            <a:chOff x="3155100" y="5013422"/>
            <a:chExt cx="2291113" cy="51410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D80C38-BF05-124E-8532-48E243DD6DFE}"/>
                </a:ext>
              </a:extLst>
            </p:cNvPr>
            <p:cNvSpPr/>
            <p:nvPr/>
          </p:nvSpPr>
          <p:spPr>
            <a:xfrm>
              <a:off x="4288162" y="5013422"/>
              <a:ext cx="539894" cy="514102"/>
            </a:xfrm>
            <a:prstGeom prst="ellipse">
              <a:avLst/>
            </a:prstGeom>
            <a:solidFill>
              <a:srgbClr val="BFBFBF"/>
            </a:solidFill>
            <a:ln w="12700" cmpd="sng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Cambria Math"/>
                  <a:cs typeface="Cambria Math"/>
                </a:rPr>
                <a:t>walk</a:t>
              </a:r>
              <a:endParaRPr lang="en-US" sz="1200" dirty="0">
                <a:latin typeface="Cambria Math"/>
                <a:cs typeface="Cambria Math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4EC8ED8-81EB-074D-9182-5C881DB3EEF4}"/>
                </a:ext>
              </a:extLst>
            </p:cNvPr>
            <p:cNvSpPr/>
            <p:nvPr/>
          </p:nvSpPr>
          <p:spPr>
            <a:xfrm>
              <a:off x="3721631" y="5013422"/>
              <a:ext cx="514679" cy="514102"/>
            </a:xfrm>
            <a:prstGeom prst="ellipse">
              <a:avLst/>
            </a:prstGeom>
            <a:solidFill>
              <a:srgbClr val="BFBFBF"/>
            </a:solidFill>
            <a:ln w="12700" cmpd="sng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Cambria Math"/>
                  <a:cs typeface="Cambria Math"/>
                </a:rPr>
                <a:t>walk</a:t>
              </a:r>
              <a:endParaRPr lang="en-US" sz="2000" dirty="0">
                <a:latin typeface="Cambria Math"/>
                <a:cs typeface="Cambria Math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97602F-2892-1C45-90CE-5371934F9EBE}"/>
                </a:ext>
              </a:extLst>
            </p:cNvPr>
            <p:cNvSpPr/>
            <p:nvPr/>
          </p:nvSpPr>
          <p:spPr>
            <a:xfrm>
              <a:off x="3155100" y="5013422"/>
              <a:ext cx="529789" cy="5141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Cambria Math"/>
                  <a:cs typeface="Cambria Math"/>
                </a:rPr>
                <a:t>walk</a:t>
              </a:r>
              <a:endParaRPr lang="en-US" sz="1200" baseline="-25000" dirty="0">
                <a:latin typeface="Cambria Math"/>
                <a:cs typeface="Cambria Math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5E5300-CDAB-3844-B655-A41F664C9C97}"/>
                </a:ext>
              </a:extLst>
            </p:cNvPr>
            <p:cNvSpPr txBox="1"/>
            <p:nvPr/>
          </p:nvSpPr>
          <p:spPr>
            <a:xfrm>
              <a:off x="4949115" y="5013422"/>
              <a:ext cx="497098" cy="31741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. . .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036A2C2-E1CE-DF4B-A32B-177739651DF5}"/>
              </a:ext>
            </a:extLst>
          </p:cNvPr>
          <p:cNvSpPr/>
          <p:nvPr/>
        </p:nvSpPr>
        <p:spPr>
          <a:xfrm>
            <a:off x="4615425" y="4682201"/>
            <a:ext cx="533273" cy="106654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5D30D5-FF7F-844F-AB4F-63734E02A6F4}"/>
              </a:ext>
            </a:extLst>
          </p:cNvPr>
          <p:cNvSpPr/>
          <p:nvPr/>
        </p:nvSpPr>
        <p:spPr>
          <a:xfrm>
            <a:off x="5148698" y="4682201"/>
            <a:ext cx="533273" cy="106654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4A37B58-EA76-F74B-88BD-36FAFD4DCC64}"/>
              </a:ext>
            </a:extLst>
          </p:cNvPr>
          <p:cNvSpPr txBox="1">
            <a:spLocks/>
          </p:cNvSpPr>
          <p:nvPr/>
        </p:nvSpPr>
        <p:spPr>
          <a:xfrm>
            <a:off x="6786977" y="4049576"/>
            <a:ext cx="4469296" cy="23029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633" kern="0" dirty="0">
                <a:solidFill>
                  <a:schemeClr val="tx1"/>
                </a:solidFill>
                <a:latin typeface="Palatino"/>
                <a:cs typeface="Palatino"/>
              </a:rPr>
              <a:t>30 seconds of raw tri-axial data</a:t>
            </a:r>
          </a:p>
          <a:p>
            <a:pPr>
              <a:spcAft>
                <a:spcPts val="0"/>
              </a:spcAft>
            </a:pPr>
            <a:endParaRPr lang="en-US" sz="1633" kern="0" dirty="0">
              <a:solidFill>
                <a:schemeClr val="tx1"/>
              </a:solidFill>
              <a:latin typeface="Palatino"/>
              <a:cs typeface="Palatino"/>
            </a:endParaRPr>
          </a:p>
          <a:p>
            <a:pPr>
              <a:spcAft>
                <a:spcPts val="0"/>
              </a:spcAft>
            </a:pPr>
            <a:r>
              <a:rPr lang="en-US" sz="1633" kern="0" dirty="0">
                <a:solidFill>
                  <a:schemeClr val="tx1"/>
                </a:solidFill>
                <a:latin typeface="Palatino"/>
                <a:cs typeface="Palatino"/>
              </a:rPr>
              <a:t>125-dimensional feature vector</a:t>
            </a:r>
          </a:p>
          <a:p>
            <a:pPr lvl="1">
              <a:spcAft>
                <a:spcPts val="0"/>
              </a:spcAft>
            </a:pPr>
            <a:r>
              <a:rPr lang="en-US" sz="1633" kern="0" dirty="0">
                <a:solidFill>
                  <a:schemeClr val="tx1"/>
                </a:solidFill>
                <a:latin typeface="Palatino"/>
                <a:cs typeface="Palatino"/>
              </a:rPr>
              <a:t>Basic statistical descriptors</a:t>
            </a:r>
          </a:p>
          <a:p>
            <a:pPr lvl="1">
              <a:spcAft>
                <a:spcPts val="0"/>
              </a:spcAft>
            </a:pPr>
            <a:r>
              <a:rPr lang="en-US" sz="1633" kern="0" dirty="0">
                <a:solidFill>
                  <a:schemeClr val="tx1"/>
                </a:solidFill>
                <a:latin typeface="Palatino"/>
                <a:cs typeface="Palatino"/>
              </a:rPr>
              <a:t>Correlation between axes &amp; autocorrelation</a:t>
            </a:r>
          </a:p>
          <a:p>
            <a:pPr lvl="1">
              <a:spcAft>
                <a:spcPts val="0"/>
              </a:spcAft>
            </a:pPr>
            <a:r>
              <a:rPr lang="en-US" sz="1633" kern="0" dirty="0">
                <a:solidFill>
                  <a:schemeClr val="tx1"/>
                </a:solidFill>
                <a:latin typeface="Palatino"/>
                <a:cs typeface="Palatino"/>
              </a:rPr>
              <a:t>Angular features</a:t>
            </a:r>
          </a:p>
          <a:p>
            <a:pPr lvl="1">
              <a:spcAft>
                <a:spcPts val="0"/>
              </a:spcAft>
            </a:pPr>
            <a:r>
              <a:rPr lang="en-US" sz="1633" kern="0" dirty="0">
                <a:solidFill>
                  <a:schemeClr val="tx1"/>
                </a:solidFill>
                <a:latin typeface="Palatino"/>
                <a:cs typeface="Palatino"/>
              </a:rPr>
              <a:t>Frequency domain features</a:t>
            </a:r>
          </a:p>
          <a:p>
            <a:pPr lvl="1">
              <a:spcAft>
                <a:spcPts val="0"/>
              </a:spcAft>
            </a:pPr>
            <a:r>
              <a:rPr lang="en-US" sz="1633" kern="0" dirty="0">
                <a:solidFill>
                  <a:schemeClr val="tx1"/>
                </a:solidFill>
                <a:latin typeface="Palatino"/>
                <a:cs typeface="Palatino"/>
              </a:rPr>
              <a:t>Per axis features</a:t>
            </a:r>
          </a:p>
        </p:txBody>
      </p:sp>
    </p:spTree>
    <p:extLst>
      <p:ext uri="{BB962C8B-B14F-4D97-AF65-F5344CB8AC3E}">
        <p14:creationId xmlns:p14="http://schemas.microsoft.com/office/powerpoint/2010/main" val="4049315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78" y="-13140"/>
            <a:ext cx="10803923" cy="647983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89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Self-supervised feature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F91F6E-965A-5545-2E3D-73592E0BC8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" y="634843"/>
            <a:ext cx="13369375" cy="6412592"/>
          </a:xfrm>
          <a:prstGeom prst="rect">
            <a:avLst/>
          </a:prstGeom>
        </p:spPr>
      </p:pic>
      <p:pic>
        <p:nvPicPr>
          <p:cNvPr id="2050" name="Picture 2" descr="Hang Yuan">
            <a:extLst>
              <a:ext uri="{FF2B5EF4-FFF2-40B4-BE49-F238E27FC236}">
                <a16:creationId xmlns:a16="http://schemas.microsoft.com/office/drawing/2014/main" id="{4795904A-3342-CFA6-5354-148F31A9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86825" y="-13140"/>
            <a:ext cx="1317749" cy="13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94D196-6A94-5197-446D-127D4F4C50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9076" y="100"/>
            <a:ext cx="1317749" cy="13124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20468D-ED0F-C646-0F0D-ED5737DFF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" y="6895931"/>
            <a:ext cx="13439422" cy="663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108845" tIns="54422" rIns="108845" bIns="54422" anchor="ctr"/>
          <a:lstStyle/>
          <a:p>
            <a:pPr algn="r">
              <a:tabLst>
                <a:tab pos="794159" algn="l"/>
                <a:tab pos="1588314" algn="l"/>
                <a:tab pos="2382472" algn="l"/>
                <a:tab pos="3176630" algn="l"/>
                <a:tab pos="3970786" algn="l"/>
                <a:tab pos="4764944" algn="l"/>
                <a:tab pos="5559102" algn="l"/>
                <a:tab pos="6353259" algn="l"/>
              </a:tabLst>
            </a:pPr>
            <a:r>
              <a:rPr lang="en-GB" sz="1693" dirty="0">
                <a:solidFill>
                  <a:srgbClr val="000000"/>
                </a:solidFill>
                <a:latin typeface="FoundrySterling-BookExpert" charset="0"/>
              </a:rPr>
              <a:t>Yuan et al. </a:t>
            </a:r>
            <a:r>
              <a:rPr lang="en-GB" sz="1693" b="1" i="1" dirty="0" err="1">
                <a:solidFill>
                  <a:srgbClr val="000000"/>
                </a:solidFill>
                <a:latin typeface="FoundrySterling-BookExpert" charset="0"/>
              </a:rPr>
              <a:t>npj</a:t>
            </a:r>
            <a:r>
              <a:rPr lang="en-GB" sz="1693" b="1" i="1" dirty="0">
                <a:solidFill>
                  <a:srgbClr val="000000"/>
                </a:solidFill>
                <a:latin typeface="FoundrySterling-BookExpert" charset="0"/>
              </a:rPr>
              <a:t> Digital Medicine</a:t>
            </a:r>
            <a:r>
              <a:rPr lang="en-GB" sz="1693" dirty="0">
                <a:solidFill>
                  <a:srgbClr val="000000"/>
                </a:solidFill>
                <a:latin typeface="FoundrySterling-BookExpert" charset="0"/>
              </a:rPr>
              <a:t>  2024: 7(91)</a:t>
            </a:r>
            <a:endParaRPr lang="nl-NL" sz="1693" dirty="0">
              <a:solidFill>
                <a:srgbClr val="000000"/>
              </a:solidFill>
              <a:latin typeface="FoundrySterling-BookExper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6010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34" y="-12770"/>
            <a:ext cx="13438110" cy="64792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85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199" dirty="0">
                <a:solidFill>
                  <a:srgbClr val="FFFFFF"/>
                </a:solidFill>
              </a:rPr>
              <a:t>Self-supervision generalises across devices, tasks, and populations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063B2D-F283-1E0A-D9BB-14DA837C1D69}"/>
              </a:ext>
            </a:extLst>
          </p:cNvPr>
          <p:cNvGraphicFramePr>
            <a:graphicFrameLocks noGrp="1"/>
          </p:cNvGraphicFramePr>
          <p:nvPr/>
        </p:nvGraphicFramePr>
        <p:xfrm>
          <a:off x="858130" y="896883"/>
          <a:ext cx="10958804" cy="44934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50830">
                  <a:extLst>
                    <a:ext uri="{9D8B030D-6E8A-4147-A177-3AD203B41FA5}">
                      <a16:colId xmlns:a16="http://schemas.microsoft.com/office/drawing/2014/main" val="337124518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769470260"/>
                    </a:ext>
                  </a:extLst>
                </a:gridCol>
                <a:gridCol w="2431434">
                  <a:extLst>
                    <a:ext uri="{9D8B030D-6E8A-4147-A177-3AD203B41FA5}">
                      <a16:colId xmlns:a16="http://schemas.microsoft.com/office/drawing/2014/main" val="3729077720"/>
                    </a:ext>
                  </a:extLst>
                </a:gridCol>
                <a:gridCol w="2520003">
                  <a:extLst>
                    <a:ext uri="{9D8B030D-6E8A-4147-A177-3AD203B41FA5}">
                      <a16:colId xmlns:a16="http://schemas.microsoft.com/office/drawing/2014/main" val="184577297"/>
                    </a:ext>
                  </a:extLst>
                </a:gridCol>
                <a:gridCol w="2476377">
                  <a:extLst>
                    <a:ext uri="{9D8B030D-6E8A-4147-A177-3AD203B41FA5}">
                      <a16:colId xmlns:a16="http://schemas.microsoft.com/office/drawing/2014/main" val="1856325417"/>
                    </a:ext>
                  </a:extLst>
                </a:gridCol>
              </a:tblGrid>
              <a:tr h="1212075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Size</a:t>
                      </a: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Traditional</a:t>
                      </a:r>
                      <a:b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Self-supervised Learning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Improvement</a:t>
                      </a:r>
                      <a:endParaRPr lang="en-GB" sz="2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extLst>
                  <a:ext uri="{0D108BD9-81ED-4DB2-BD59-A6C34878D82A}">
                    <a16:rowId xmlns:a16="http://schemas.microsoft.com/office/drawing/2014/main" val="3619345674"/>
                  </a:ext>
                </a:extLst>
              </a:tr>
              <a:tr h="656284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Capture-24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</a:t>
                      </a: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0.703 ± .092</a:t>
                      </a:r>
                      <a:endParaRPr lang="en-GB" sz="26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0.737 ± .087</a:t>
                      </a:r>
                      <a:endParaRPr lang="en-GB" sz="26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  <a:endParaRPr lang="en-GB" sz="26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extLst>
                  <a:ext uri="{0D108BD9-81ED-4DB2-BD59-A6C34878D82A}">
                    <a16:rowId xmlns:a16="http://schemas.microsoft.com/office/drawing/2014/main" val="585885602"/>
                  </a:ext>
                </a:extLst>
              </a:tr>
              <a:tr h="656284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Rowlands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0.810 ± .098</a:t>
                      </a:r>
                      <a:endParaRPr lang="en-GB" sz="26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0.874 ± .073</a:t>
                      </a:r>
                      <a:endParaRPr lang="en-GB" sz="26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  <a:endParaRPr lang="en-GB" sz="26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extLst>
                  <a:ext uri="{0D108BD9-81ED-4DB2-BD59-A6C34878D82A}">
                    <a16:rowId xmlns:a16="http://schemas.microsoft.com/office/drawing/2014/main" val="2350493894"/>
                  </a:ext>
                </a:extLst>
              </a:tr>
              <a:tr h="656284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WISDM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0.685 ± .124</a:t>
                      </a:r>
                      <a:endParaRPr lang="en-GB" sz="26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0.809 ± .126</a:t>
                      </a:r>
                      <a:endParaRPr lang="en-GB" sz="26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18%</a:t>
                      </a:r>
                      <a:endParaRPr lang="en-GB" sz="26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extLst>
                  <a:ext uri="{0D108BD9-81ED-4DB2-BD59-A6C34878D82A}">
                    <a16:rowId xmlns:a16="http://schemas.microsoft.com/office/drawing/2014/main" val="181678930"/>
                  </a:ext>
                </a:extLst>
              </a:tr>
              <a:tr h="656284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MJFF-LR</a:t>
                      </a:r>
                      <a:endParaRPr lang="en-GB" sz="2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0.347 ± .128</a:t>
                      </a:r>
                      <a:endParaRPr lang="en-GB" sz="2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0.817 ± .080</a:t>
                      </a:r>
                      <a:endParaRPr lang="en-GB" sz="2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135%</a:t>
                      </a:r>
                      <a:endParaRPr lang="en-GB" sz="26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extLst>
                  <a:ext uri="{0D108BD9-81ED-4DB2-BD59-A6C34878D82A}">
                    <a16:rowId xmlns:a16="http://schemas.microsoft.com/office/drawing/2014/main" val="3046393105"/>
                  </a:ext>
                </a:extLst>
              </a:tr>
              <a:tr h="656284"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REALWORLD</a:t>
                      </a:r>
                      <a:endParaRPr lang="en-GB" sz="2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0.638 ± .079</a:t>
                      </a:r>
                      <a:endParaRPr lang="en-GB" sz="26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0.739 ± .086</a:t>
                      </a:r>
                      <a:endParaRPr lang="en-GB" sz="26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16%</a:t>
                      </a:r>
                      <a:endParaRPr lang="en-GB" sz="26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75" marR="7875" marT="7875" marB="0" anchor="b"/>
                </a:tc>
                <a:extLst>
                  <a:ext uri="{0D108BD9-81ED-4DB2-BD59-A6C34878D82A}">
                    <a16:rowId xmlns:a16="http://schemas.microsoft.com/office/drawing/2014/main" val="40583542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EFA0893-EB28-5004-29A1-2C44499AB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96013"/>
            <a:ext cx="13438111" cy="663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108848" tIns="54424" rIns="108848" bIns="54424" anchor="ctr"/>
          <a:lstStyle/>
          <a:p>
            <a:pPr algn="r">
              <a:tabLst>
                <a:tab pos="794153" algn="l"/>
                <a:tab pos="1588304" algn="l"/>
                <a:tab pos="2382456" algn="l"/>
                <a:tab pos="3176609" algn="l"/>
                <a:tab pos="3970760" algn="l"/>
                <a:tab pos="4764913" algn="l"/>
                <a:tab pos="5559065" algn="l"/>
                <a:tab pos="6353218" algn="l"/>
              </a:tabLst>
            </a:pPr>
            <a:r>
              <a:rPr lang="en-GB" sz="1693" dirty="0">
                <a:solidFill>
                  <a:srgbClr val="000000"/>
                </a:solidFill>
                <a:latin typeface="FoundrySterling-BookExpert" charset="0"/>
              </a:rPr>
              <a:t>Yuan et al. </a:t>
            </a:r>
            <a:r>
              <a:rPr lang="en-GB" sz="1693" b="1" i="1" dirty="0" err="1">
                <a:solidFill>
                  <a:srgbClr val="000000"/>
                </a:solidFill>
                <a:latin typeface="FoundrySterling-BookExpert" charset="0"/>
              </a:rPr>
              <a:t>npj</a:t>
            </a:r>
            <a:r>
              <a:rPr lang="en-GB" sz="1693" b="1" i="1" dirty="0">
                <a:solidFill>
                  <a:srgbClr val="000000"/>
                </a:solidFill>
                <a:latin typeface="FoundrySterling-BookExpert" charset="0"/>
              </a:rPr>
              <a:t> Digital Medicine</a:t>
            </a:r>
            <a:r>
              <a:rPr lang="en-GB" sz="1693" dirty="0">
                <a:solidFill>
                  <a:srgbClr val="000000"/>
                </a:solidFill>
                <a:latin typeface="FoundrySterling-BookExpert" charset="0"/>
              </a:rPr>
              <a:t>  2024: 7(91)</a:t>
            </a:r>
            <a:endParaRPr lang="nl-NL" sz="1693" dirty="0">
              <a:solidFill>
                <a:srgbClr val="000000"/>
              </a:solidFill>
              <a:latin typeface="FoundrySterling-BookExper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867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FF0C-4DAE-CA77-20CF-F9B0C066C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>
            <a:extLst>
              <a:ext uri="{FF2B5EF4-FFF2-40B4-BE49-F238E27FC236}">
                <a16:creationId xmlns:a16="http://schemas.microsoft.com/office/drawing/2014/main" id="{967A142F-44C8-5161-6EC7-06B10CEE3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47249"/>
            <a:ext cx="13439775" cy="374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</a:tabLst>
            </a:pPr>
            <a:r>
              <a:rPr lang="fi-FI" sz="1400" dirty="0" err="1">
                <a:latin typeface="FoundrySterling-BookExpert" charset="0"/>
              </a:rPr>
              <a:t>Gill</a:t>
            </a:r>
            <a:r>
              <a:rPr lang="fi-FI" sz="1400" dirty="0">
                <a:latin typeface="FoundrySterling-BookExpert" charset="0"/>
              </a:rPr>
              <a:t>; </a:t>
            </a:r>
            <a:r>
              <a:rPr lang="en-GB" sz="1400" b="1" i="1" dirty="0">
                <a:solidFill>
                  <a:srgbClr val="000000"/>
                </a:solidFill>
                <a:latin typeface="FoundrySterling-BookExpert" charset="0"/>
              </a:rPr>
              <a:t>British Journal of Sports Medicine</a:t>
            </a: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 2023</a:t>
            </a:r>
            <a:endParaRPr lang="fi-FI" sz="1400" dirty="0">
              <a:latin typeface="FoundrySterling-BookExpert" charset="0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102006D7-1C1F-3F42-74D9-B01762DDA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13990"/>
            <a:ext cx="13439775" cy="625475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7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rgbClr val="FFFFFF"/>
                </a:solidFill>
              </a:rPr>
              <a:t>What people report vs what they actually do?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A99EA-47B9-2790-E702-BBAE1C558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675" y="636960"/>
            <a:ext cx="9754424" cy="65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00660"/>
      </p:ext>
    </p:extLst>
  </p:cSld>
  <p:clrMapOvr>
    <a:masterClrMapping/>
  </p:clrMapOvr>
  <p:transition spd="med" advTm="79142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4FA419-5548-894C-A00C-378D6EC0E5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864" y="801795"/>
            <a:ext cx="3366136" cy="6100322"/>
          </a:xfrm>
          <a:prstGeom prst="rect">
            <a:avLst/>
          </a:prstGeom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34" y="-12770"/>
            <a:ext cx="13438110" cy="64792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85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199" dirty="0">
                <a:solidFill>
                  <a:srgbClr val="FFFFFF"/>
                </a:solidFill>
              </a:rPr>
              <a:t>Self-supervision even generalises across species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FA0893-EB28-5004-29A1-2C44499AB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96013"/>
            <a:ext cx="13438111" cy="6636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108848" tIns="54424" rIns="108848" bIns="54424" anchor="ctr"/>
          <a:lstStyle/>
          <a:p>
            <a:pPr algn="r">
              <a:tabLst>
                <a:tab pos="794153" algn="l"/>
                <a:tab pos="1588304" algn="l"/>
                <a:tab pos="2382456" algn="l"/>
                <a:tab pos="3176609" algn="l"/>
                <a:tab pos="3970760" algn="l"/>
                <a:tab pos="4764913" algn="l"/>
                <a:tab pos="5559065" algn="l"/>
                <a:tab pos="6353218" algn="l"/>
              </a:tabLst>
            </a:pPr>
            <a:r>
              <a:rPr lang="en-GB" sz="1693" dirty="0">
                <a:solidFill>
                  <a:srgbClr val="000000"/>
                </a:solidFill>
                <a:latin typeface="FoundrySterling-BookExpert" charset="0"/>
              </a:rPr>
              <a:t>Hoffman et al. </a:t>
            </a:r>
            <a:r>
              <a:rPr lang="en-GB" sz="1693" b="1" i="1" dirty="0">
                <a:solidFill>
                  <a:srgbClr val="000000"/>
                </a:solidFill>
                <a:latin typeface="FoundrySterling-BookExpert" charset="0"/>
              </a:rPr>
              <a:t>Movement Ecology</a:t>
            </a:r>
            <a:r>
              <a:rPr lang="en-GB" sz="1693" dirty="0">
                <a:solidFill>
                  <a:srgbClr val="000000"/>
                </a:solidFill>
                <a:latin typeface="FoundrySterling-BookExpert" charset="0"/>
              </a:rPr>
              <a:t>  2024: 12(78)</a:t>
            </a:r>
            <a:endParaRPr lang="nl-NL" sz="1693" dirty="0">
              <a:solidFill>
                <a:srgbClr val="000000"/>
              </a:solidFill>
              <a:latin typeface="FoundrySterling-BookExper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45DF8-B5CC-3B41-8200-3C9D9EC03E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09675"/>
            <a:ext cx="3337560" cy="6074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6D6B4B-B341-9E4F-B36C-6D83D51E0D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8304" y="859405"/>
            <a:ext cx="3240406" cy="5922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A4B760-9B1D-6644-8C3B-194ADFACAD31}"/>
              </a:ext>
            </a:extLst>
          </p:cNvPr>
          <p:cNvSpPr txBox="1"/>
          <p:nvPr/>
        </p:nvSpPr>
        <p:spPr>
          <a:xfrm>
            <a:off x="3244686" y="1646625"/>
            <a:ext cx="788669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0.62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0.36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678DF-3375-1449-8CFB-8C75A3DA8629}"/>
              </a:ext>
            </a:extLst>
          </p:cNvPr>
          <p:cNvSpPr txBox="1"/>
          <p:nvPr/>
        </p:nvSpPr>
        <p:spPr>
          <a:xfrm>
            <a:off x="3214684" y="3549326"/>
            <a:ext cx="788669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0.90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0.48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E0C3C-E1F1-7B45-A212-3FCD23B18B0E}"/>
              </a:ext>
            </a:extLst>
          </p:cNvPr>
          <p:cNvSpPr txBox="1"/>
          <p:nvPr/>
        </p:nvSpPr>
        <p:spPr>
          <a:xfrm>
            <a:off x="3267550" y="5452027"/>
            <a:ext cx="788669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0.68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0.23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B1140-65E8-554B-BD06-47F2B1A4F568}"/>
              </a:ext>
            </a:extLst>
          </p:cNvPr>
          <p:cNvSpPr txBox="1"/>
          <p:nvPr/>
        </p:nvSpPr>
        <p:spPr>
          <a:xfrm>
            <a:off x="7860982" y="1646627"/>
            <a:ext cx="788669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0.82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0.31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FFF2F-BFD1-8E44-9C73-B242BB1EF650}"/>
              </a:ext>
            </a:extLst>
          </p:cNvPr>
          <p:cNvSpPr txBox="1"/>
          <p:nvPr/>
        </p:nvSpPr>
        <p:spPr>
          <a:xfrm>
            <a:off x="7860981" y="3549327"/>
            <a:ext cx="788669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0.69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0.71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75C7C-B56A-D243-BCF0-695CC9F2A4D0}"/>
              </a:ext>
            </a:extLst>
          </p:cNvPr>
          <p:cNvSpPr txBox="1"/>
          <p:nvPr/>
        </p:nvSpPr>
        <p:spPr>
          <a:xfrm>
            <a:off x="7860980" y="5452027"/>
            <a:ext cx="788669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0.70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0.50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7A44D-6B56-054B-A5D2-AFF5767ACECC}"/>
              </a:ext>
            </a:extLst>
          </p:cNvPr>
          <p:cNvSpPr txBox="1"/>
          <p:nvPr/>
        </p:nvSpPr>
        <p:spPr>
          <a:xfrm>
            <a:off x="12538706" y="1646627"/>
            <a:ext cx="788669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0.99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0.79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ED9017-2A37-6244-8930-2F93185809FF}"/>
              </a:ext>
            </a:extLst>
          </p:cNvPr>
          <p:cNvSpPr txBox="1"/>
          <p:nvPr/>
        </p:nvSpPr>
        <p:spPr>
          <a:xfrm>
            <a:off x="12538708" y="3485868"/>
            <a:ext cx="788669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0.66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0.34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3F43DB-B792-814B-A0BE-0145D19E5202}"/>
              </a:ext>
            </a:extLst>
          </p:cNvPr>
          <p:cNvSpPr txBox="1"/>
          <p:nvPr/>
        </p:nvSpPr>
        <p:spPr>
          <a:xfrm>
            <a:off x="12538707" y="5407834"/>
            <a:ext cx="788669" cy="72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0.98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0.72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C0173-FD57-1848-8098-84BB41D7FB07}"/>
              </a:ext>
            </a:extLst>
          </p:cNvPr>
          <p:cNvSpPr txBox="1"/>
          <p:nvPr/>
        </p:nvSpPr>
        <p:spPr>
          <a:xfrm>
            <a:off x="628651" y="606093"/>
            <a:ext cx="12698724" cy="40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Self-supervision F1 score: 0.78					</a:t>
            </a:r>
            <a:r>
              <a:rPr lang="en-US" sz="2200" dirty="0">
                <a:solidFill>
                  <a:srgbClr val="FF0000"/>
                </a:solidFill>
              </a:rPr>
              <a:t>Without self-supervision  : 0.50</a:t>
            </a:r>
          </a:p>
        </p:txBody>
      </p:sp>
    </p:spTree>
    <p:extLst>
      <p:ext uri="{BB962C8B-B14F-4D97-AF65-F5344CB8AC3E}">
        <p14:creationId xmlns:p14="http://schemas.microsoft.com/office/powerpoint/2010/main" val="262912441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" y="-13592"/>
            <a:ext cx="11106162" cy="64800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Substitution of time between behaviours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E8114C-19D1-A544-8DC8-A529C37A0142}"/>
              </a:ext>
            </a:extLst>
          </p:cNvPr>
          <p:cNvSpPr/>
          <p:nvPr/>
        </p:nvSpPr>
        <p:spPr>
          <a:xfrm>
            <a:off x="-72776" y="683817"/>
            <a:ext cx="9545549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Lato Black" panose="020F0A02020204030203"/>
                <a:cs typeface="Arial" panose="020B0604020202020204" pitchFamily="34" charset="0"/>
              </a:rPr>
              <a:t>Hazard ratios for incident disease associated with balance between physical behaviours in &gt;86,000 UK Biobank participants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5176114-4DF7-3142-AAE4-0B525FEA0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001375"/>
            <a:ext cx="13439775" cy="5385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Walmsley et al </a:t>
            </a:r>
            <a:r>
              <a:rPr lang="en-GB" sz="1400" b="1" i="1" dirty="0">
                <a:solidFill>
                  <a:srgbClr val="000000"/>
                </a:solidFill>
                <a:latin typeface="FoundrySterling-BookExpert" charset="0"/>
              </a:rPr>
              <a:t>British Journal of Sports Medicine</a:t>
            </a: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 2021</a:t>
            </a:r>
            <a:br>
              <a:rPr lang="en-GB" sz="1400" dirty="0">
                <a:solidFill>
                  <a:srgbClr val="000000"/>
                </a:solidFill>
                <a:latin typeface="FoundrySterling-BookExpert" charset="0"/>
              </a:rPr>
            </a:br>
            <a:r>
              <a:rPr lang="en-GB" sz="1400" dirty="0" err="1"/>
              <a:t>Shreves</a:t>
            </a:r>
            <a:r>
              <a:rPr lang="en-GB" sz="1400" dirty="0"/>
              <a:t> et al. </a:t>
            </a:r>
            <a:r>
              <a:rPr lang="en-GB" sz="1400" b="1" i="1" dirty="0" err="1"/>
              <a:t>medRxiv</a:t>
            </a:r>
            <a:r>
              <a:rPr lang="en-GB" sz="1400" dirty="0"/>
              <a:t> 2023.12.04.23299386</a:t>
            </a:r>
            <a:endParaRPr lang="en-GB" sz="1400" dirty="0">
              <a:solidFill>
                <a:srgbClr val="000000"/>
              </a:solidFill>
              <a:latin typeface="FoundrySterling-BookExper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9DFC2-AECE-5443-89FB-D95E20A4E8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64" y="2352627"/>
            <a:ext cx="6361058" cy="43922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587513-F762-AB41-B2AA-649A59EC1D24}"/>
              </a:ext>
            </a:extLst>
          </p:cNvPr>
          <p:cNvSpPr/>
          <p:nvPr/>
        </p:nvSpPr>
        <p:spPr>
          <a:xfrm>
            <a:off x="4013787" y="2609095"/>
            <a:ext cx="3211830" cy="135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i="1" dirty="0">
                <a:latin typeface="Lato Black" panose="020F0A02020204030203"/>
              </a:rPr>
              <a:t>7.0 years follow-up</a:t>
            </a:r>
          </a:p>
          <a:p>
            <a:r>
              <a:rPr lang="en-GB" sz="2200" i="1" dirty="0">
                <a:latin typeface="Lato Black" panose="020F0A02020204030203"/>
              </a:rPr>
              <a:t>(585k person years)</a:t>
            </a:r>
          </a:p>
          <a:p>
            <a:endParaRPr lang="en-GB" sz="2200" i="1" dirty="0">
              <a:latin typeface="Lato Black" panose="020F0A02020204030203"/>
            </a:endParaRPr>
          </a:p>
          <a:p>
            <a:r>
              <a:rPr lang="en-GB" sz="2200" i="1" dirty="0">
                <a:latin typeface="Lato Black" panose="020F0A02020204030203"/>
              </a:rPr>
              <a:t>4,673 CVD events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70123-0F10-364E-82EB-9E04B11E0F0D}"/>
              </a:ext>
            </a:extLst>
          </p:cNvPr>
          <p:cNvSpPr txBox="1"/>
          <p:nvPr/>
        </p:nvSpPr>
        <p:spPr>
          <a:xfrm>
            <a:off x="236668" y="2352627"/>
            <a:ext cx="499496" cy="33817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200" b="1" dirty="0"/>
              <a:t>Estimated hazard ratio</a:t>
            </a:r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7BD56FF0-9A6E-3633-5A95-25506E26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6165" y="-5380"/>
            <a:ext cx="1265081" cy="12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86087F-4F05-A142-B2BC-FDF838665F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3002" y="2290506"/>
            <a:ext cx="6720476" cy="46220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45797A1-9525-EA41-B51C-7C61AFD6AF85}"/>
              </a:ext>
            </a:extLst>
          </p:cNvPr>
          <p:cNvSpPr/>
          <p:nvPr/>
        </p:nvSpPr>
        <p:spPr>
          <a:xfrm>
            <a:off x="10500741" y="2601293"/>
            <a:ext cx="3211830" cy="135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i="1" dirty="0">
                <a:latin typeface="Lato Black" panose="020F0A02020204030203"/>
              </a:rPr>
              <a:t>6.1 years follow-up</a:t>
            </a:r>
          </a:p>
          <a:p>
            <a:r>
              <a:rPr lang="en-GB" sz="2200" i="1" dirty="0">
                <a:latin typeface="Lato Black" panose="020F0A02020204030203"/>
              </a:rPr>
              <a:t>(505k person years)</a:t>
            </a:r>
          </a:p>
          <a:p>
            <a:endParaRPr lang="en-GB" sz="2200" i="1" dirty="0">
              <a:latin typeface="Lato Black" panose="020F0A02020204030203"/>
            </a:endParaRPr>
          </a:p>
          <a:p>
            <a:r>
              <a:rPr lang="en-GB" sz="2200" i="1" dirty="0">
                <a:latin typeface="Lato Black" panose="020F0A02020204030203"/>
              </a:rPr>
              <a:t>2,669 cancer events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97F0E2-E870-3247-8E89-49BEABD913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71247" y="0"/>
            <a:ext cx="1068527" cy="12597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BD9C31-808B-C443-9F21-AE68F5DB0A73}"/>
              </a:ext>
            </a:extLst>
          </p:cNvPr>
          <p:cNvSpPr/>
          <p:nvPr/>
        </p:nvSpPr>
        <p:spPr>
          <a:xfrm>
            <a:off x="2738079" y="1839056"/>
            <a:ext cx="3211830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i="1" dirty="0">
                <a:latin typeface="Lato Black" panose="020F0A02020204030203"/>
              </a:rPr>
              <a:t>Cardiovascular disease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AF0554-0CAA-9B4C-9B69-174F7C0390C7}"/>
              </a:ext>
            </a:extLst>
          </p:cNvPr>
          <p:cNvSpPr/>
          <p:nvPr/>
        </p:nvSpPr>
        <p:spPr>
          <a:xfrm>
            <a:off x="8705652" y="1866414"/>
            <a:ext cx="3211830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b="1" i="1" dirty="0">
                <a:latin typeface="Lato Black" panose="020F0A02020204030203"/>
              </a:rPr>
              <a:t>Cancer</a:t>
            </a:r>
          </a:p>
        </p:txBody>
      </p:sp>
    </p:spTree>
    <p:extLst>
      <p:ext uri="{BB962C8B-B14F-4D97-AF65-F5344CB8AC3E}">
        <p14:creationId xmlns:p14="http://schemas.microsoft.com/office/powerpoint/2010/main" val="3016920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679575" y="3156560"/>
            <a:ext cx="5373666" cy="30814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AD2BE6-1A96-A576-1B8F-C78265170FC6}"/>
              </a:ext>
            </a:extLst>
          </p:cNvPr>
          <p:cNvSpPr/>
          <p:nvPr/>
        </p:nvSpPr>
        <p:spPr bwMode="auto">
          <a:xfrm rot="16200000">
            <a:off x="-993025" y="3379089"/>
            <a:ext cx="2360910" cy="2754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WenQuanYi Micro Hei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" y="-13990"/>
            <a:ext cx="11635862" cy="64800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9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rgbClr val="FFFFFF"/>
                </a:solidFill>
              </a:rPr>
              <a:t>Sleep measurement &amp; validation versus polysomnography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323D0-2201-24E0-2846-B4F9A9DA8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47520"/>
            <a:ext cx="13439775" cy="5487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Yuan et al. </a:t>
            </a:r>
            <a:r>
              <a:rPr lang="en-GB" sz="1400" b="1" i="1" dirty="0" err="1">
                <a:solidFill>
                  <a:srgbClr val="000000"/>
                </a:solidFill>
                <a:latin typeface="FoundrySterling-BookExpert" charset="0"/>
              </a:rPr>
              <a:t>npj</a:t>
            </a:r>
            <a:r>
              <a:rPr lang="en-GB" sz="1400" b="1" i="1" dirty="0">
                <a:solidFill>
                  <a:srgbClr val="000000"/>
                </a:solidFill>
                <a:latin typeface="FoundrySterling-BookExpert" charset="0"/>
              </a:rPr>
              <a:t> Digital Medicine</a:t>
            </a: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 2024; 7(86)</a:t>
            </a:r>
            <a:endParaRPr lang="nl-NL" sz="1400" dirty="0">
              <a:solidFill>
                <a:srgbClr val="000000"/>
              </a:solidFill>
              <a:latin typeface="FoundrySterling-BookExper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3E9A9-2CFD-864D-BA81-B669971745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12" y="1134813"/>
            <a:ext cx="13439775" cy="5411903"/>
          </a:xfrm>
          <a:prstGeom prst="rect">
            <a:avLst/>
          </a:prstGeom>
        </p:spPr>
      </p:pic>
      <p:pic>
        <p:nvPicPr>
          <p:cNvPr id="8" name="Picture 2" descr="Hang Yuan">
            <a:extLst>
              <a:ext uri="{FF2B5EF4-FFF2-40B4-BE49-F238E27FC236}">
                <a16:creationId xmlns:a16="http://schemas.microsoft.com/office/drawing/2014/main" id="{41F34815-6533-9021-6E17-5B552620A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35862" y="-13240"/>
            <a:ext cx="1805464" cy="180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5019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" y="-13991"/>
            <a:ext cx="11758592" cy="64800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9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chemeClr val="bg1"/>
                </a:solidFill>
              </a:rPr>
              <a:t>Genetic architecture of sleep architecture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7135318"/>
            <a:ext cx="13439775" cy="46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GB" sz="1400" dirty="0" err="1">
                <a:latin typeface="FoundrySterling-BookExpert" charset="0"/>
              </a:rPr>
              <a:t>Portas</a:t>
            </a:r>
            <a:r>
              <a:rPr lang="en-GB" sz="1400" dirty="0">
                <a:latin typeface="FoundrySterling-BookExpert" charset="0"/>
              </a:rPr>
              <a:t> et al. (in preparation)</a:t>
            </a:r>
          </a:p>
        </p:txBody>
      </p:sp>
      <p:sp>
        <p:nvSpPr>
          <p:cNvPr id="3" name="Rectangle 2"/>
          <p:cNvSpPr/>
          <p:nvPr/>
        </p:nvSpPr>
        <p:spPr>
          <a:xfrm>
            <a:off x="6627554" y="3646726"/>
            <a:ext cx="22794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baseline="30000"/>
              <a:t>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44B7D-0B4D-084E-B71F-611389354C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299"/>
            <a:ext cx="12286445" cy="6360209"/>
          </a:xfrm>
          <a:prstGeom prst="rect">
            <a:avLst/>
          </a:prstGeom>
        </p:spPr>
      </p:pic>
      <p:pic>
        <p:nvPicPr>
          <p:cNvPr id="9" name="Picture 2" descr="Dr Laura Portas">
            <a:extLst>
              <a:ext uri="{FF2B5EF4-FFF2-40B4-BE49-F238E27FC236}">
                <a16:creationId xmlns:a16="http://schemas.microsoft.com/office/drawing/2014/main" id="{9D30EBC6-1042-124E-BA97-31FE03FA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58592" y="-13267"/>
            <a:ext cx="1681005" cy="168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8068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A1F1415-6CA2-288D-FABA-C0C9C061AA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2092" y="1016605"/>
            <a:ext cx="5657786" cy="5979757"/>
          </a:xfrm>
          <a:prstGeom prst="rect">
            <a:avLst/>
          </a:prstGeom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78" y="-13140"/>
            <a:ext cx="11621470" cy="647983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89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Where next? New measurements in UK Biobank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60336-B9AB-3B75-0C58-1FAC571D10E3}"/>
              </a:ext>
            </a:extLst>
          </p:cNvPr>
          <p:cNvSpPr txBox="1"/>
          <p:nvPr/>
        </p:nvSpPr>
        <p:spPr>
          <a:xfrm>
            <a:off x="1361107" y="720011"/>
            <a:ext cx="5090500" cy="1809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Chest worn cardiac monitor</a:t>
            </a:r>
          </a:p>
          <a:p>
            <a:pPr algn="ctr"/>
            <a:r>
              <a:rPr lang="en-US" sz="2400" dirty="0"/>
              <a:t>2016 –</a:t>
            </a:r>
          </a:p>
          <a:p>
            <a:pPr algn="ctr"/>
            <a:r>
              <a:rPr lang="en-US" sz="2400" dirty="0"/>
              <a:t>n ≈ 30,000</a:t>
            </a:r>
          </a:p>
          <a:p>
            <a:pPr algn="ctr"/>
            <a:r>
              <a:rPr lang="en-US" sz="2400" dirty="0"/>
              <a:t>Consent ≈ 60%</a:t>
            </a:r>
          </a:p>
          <a:p>
            <a:pPr algn="ctr"/>
            <a:r>
              <a:rPr lang="en-US" sz="2400" dirty="0"/>
              <a:t>Wear ≈ 12 / 14 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3C2CDE-E5E9-9134-2BF2-DC2B7390C4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33" y="1150421"/>
            <a:ext cx="2104203" cy="1821521"/>
          </a:xfrm>
          <a:prstGeom prst="rect">
            <a:avLst/>
          </a:prstGeom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5BB88786-A561-7378-4F86-939DDD7B1A5C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562" y="3230492"/>
            <a:ext cx="4907962" cy="13998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9AF7D7-6A5B-77CD-340D-650A801E32CE}"/>
              </a:ext>
            </a:extLst>
          </p:cNvPr>
          <p:cNvSpPr txBox="1"/>
          <p:nvPr/>
        </p:nvSpPr>
        <p:spPr>
          <a:xfrm rot="16200000">
            <a:off x="-334815" y="3794783"/>
            <a:ext cx="1350360" cy="32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1" dirty="0">
                <a:latin typeface="Helvetica" pitchFamily="2" charset="0"/>
              </a:rPr>
              <a:t>ECG lead I</a:t>
            </a:r>
          </a:p>
        </p:txBody>
      </p:sp>
      <p:pic>
        <p:nvPicPr>
          <p:cNvPr id="12" name="Picture 11" descr="Dr Stefan van Duijvenboden">
            <a:extLst>
              <a:ext uri="{FF2B5EF4-FFF2-40B4-BE49-F238E27FC236}">
                <a16:creationId xmlns:a16="http://schemas.microsoft.com/office/drawing/2014/main" id="{855A1251-B7CC-1150-9FF4-468BBEC7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21647" y="-13890"/>
            <a:ext cx="1817952" cy="181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184260C8-32AC-108B-2AEA-BFC99F5C2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" y="7048785"/>
            <a:ext cx="13439422" cy="547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97" tIns="44999" rIns="89997" bIns="44999" anchor="ctr"/>
          <a:lstStyle/>
          <a:p>
            <a:pPr algn="r">
              <a:tabLst>
                <a:tab pos="656654" algn="l"/>
                <a:tab pos="1313308" algn="l"/>
                <a:tab pos="1969962" algn="l"/>
                <a:tab pos="2626617" algn="l"/>
                <a:tab pos="3283270" algn="l"/>
                <a:tab pos="3939923" algn="l"/>
                <a:tab pos="4596578" algn="l"/>
                <a:tab pos="5253232" algn="l"/>
              </a:tabLst>
            </a:pP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Van Duijvenboden et al. </a:t>
            </a:r>
            <a:r>
              <a:rPr lang="en-GB" sz="1400" b="1" i="1" dirty="0">
                <a:solidFill>
                  <a:srgbClr val="333333"/>
                </a:solidFill>
                <a:latin typeface="Helvetica Neue" panose="02000503000000020004" pitchFamily="2" charset="0"/>
              </a:rPr>
              <a:t>Circulation 2023</a:t>
            </a:r>
            <a:r>
              <a:rPr lang="en-GB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endParaRPr lang="nl-NL" sz="1400" dirty="0">
              <a:solidFill>
                <a:srgbClr val="000000"/>
              </a:solidFill>
              <a:latin typeface="FoundrySterling-BookExper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E90D7-60DA-05F7-3621-0A2AC1B16819}"/>
              </a:ext>
            </a:extLst>
          </p:cNvPr>
          <p:cNvSpPr txBox="1"/>
          <p:nvPr/>
        </p:nvSpPr>
        <p:spPr>
          <a:xfrm>
            <a:off x="9769191" y="4545005"/>
            <a:ext cx="3670407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11.5 years follow-up</a:t>
            </a:r>
          </a:p>
          <a:p>
            <a:endParaRPr lang="en-GB" sz="2800" dirty="0"/>
          </a:p>
          <a:p>
            <a:r>
              <a:rPr lang="en-GB" sz="2800" dirty="0"/>
              <a:t>2,441 mortality events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20486-108E-3667-55A2-6C61A594DD4F}"/>
              </a:ext>
            </a:extLst>
          </p:cNvPr>
          <p:cNvSpPr txBox="1"/>
          <p:nvPr/>
        </p:nvSpPr>
        <p:spPr>
          <a:xfrm>
            <a:off x="548211" y="4655023"/>
            <a:ext cx="4605781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Detection of premature ventricular contractions (PVC) </a:t>
            </a:r>
          </a:p>
          <a:p>
            <a:pPr algn="ctr"/>
            <a:r>
              <a:rPr lang="en-US" sz="1400" dirty="0"/>
              <a:t>using 1D convolutional network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0BEE2B-3258-8FDE-6212-C41A629407A1}"/>
              </a:ext>
            </a:extLst>
          </p:cNvPr>
          <p:cNvGrpSpPr/>
          <p:nvPr/>
        </p:nvGrpSpPr>
        <p:grpSpPr>
          <a:xfrm>
            <a:off x="-359301" y="5169067"/>
            <a:ext cx="5939844" cy="1774136"/>
            <a:chOff x="152259" y="5797080"/>
            <a:chExt cx="4259323" cy="1209003"/>
          </a:xfrm>
        </p:grpSpPr>
        <p:pic>
          <p:nvPicPr>
            <p:cNvPr id="19" name="Google Shape;56;p13">
              <a:extLst>
                <a:ext uri="{FF2B5EF4-FFF2-40B4-BE49-F238E27FC236}">
                  <a16:creationId xmlns:a16="http://schemas.microsoft.com/office/drawing/2014/main" id="{C49EBBD9-BFDD-2B8A-B4FB-CFE6D560CD36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171" y="5797080"/>
              <a:ext cx="4105411" cy="1209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E25E29-9BBF-07CA-9404-8BAF088F226D}"/>
                </a:ext>
              </a:extLst>
            </p:cNvPr>
            <p:cNvSpPr txBox="1"/>
            <p:nvPr/>
          </p:nvSpPr>
          <p:spPr>
            <a:xfrm>
              <a:off x="152259" y="5958131"/>
              <a:ext cx="564854" cy="1095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rtlCol="0">
              <a:spAutoFit/>
            </a:bodyPr>
            <a:lstStyle/>
            <a:p>
              <a:pPr algn="r"/>
              <a:r>
                <a:rPr lang="en-US" sz="800" dirty="0"/>
                <a:t>PVC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992A89-F3C4-4660-2E2D-E113543D6D57}"/>
                </a:ext>
              </a:extLst>
            </p:cNvPr>
            <p:cNvSpPr txBox="1"/>
            <p:nvPr/>
          </p:nvSpPr>
          <p:spPr>
            <a:xfrm>
              <a:off x="162439" y="6252713"/>
              <a:ext cx="564854" cy="1095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rtlCol="0">
              <a:spAutoFit/>
            </a:bodyPr>
            <a:lstStyle/>
            <a:p>
              <a:pPr algn="r"/>
              <a:r>
                <a:rPr lang="en-US" sz="800" dirty="0"/>
                <a:t>Normal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2431E6-0C97-FFFD-1090-C49E6AC3D8E1}"/>
                </a:ext>
              </a:extLst>
            </p:cNvPr>
            <p:cNvSpPr txBox="1"/>
            <p:nvPr/>
          </p:nvSpPr>
          <p:spPr>
            <a:xfrm>
              <a:off x="152259" y="6524130"/>
              <a:ext cx="564854" cy="1095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rtlCol="0">
              <a:spAutoFit/>
            </a:bodyPr>
            <a:lstStyle/>
            <a:p>
              <a:pPr algn="r"/>
              <a:r>
                <a:rPr lang="en-US" sz="800" dirty="0"/>
                <a:t>N/A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3A35AC-F6F4-FE96-8523-FBBC13B7CC7D}"/>
              </a:ext>
            </a:extLst>
          </p:cNvPr>
          <p:cNvCxnSpPr>
            <a:cxnSpLocks/>
          </p:cNvCxnSpPr>
          <p:nvPr/>
        </p:nvCxnSpPr>
        <p:spPr>
          <a:xfrm>
            <a:off x="591910" y="4580804"/>
            <a:ext cx="0" cy="5674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7E8035-1A33-0071-7824-3309FA0A6BC3}"/>
              </a:ext>
            </a:extLst>
          </p:cNvPr>
          <p:cNvCxnSpPr>
            <a:cxnSpLocks/>
          </p:cNvCxnSpPr>
          <p:nvPr/>
        </p:nvCxnSpPr>
        <p:spPr>
          <a:xfrm>
            <a:off x="5092502" y="4580805"/>
            <a:ext cx="0" cy="5687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67427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" y="6963508"/>
            <a:ext cx="13439774" cy="596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/>
            <a:r>
              <a:rPr lang="en-GB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Doherty et al. </a:t>
            </a:r>
            <a:r>
              <a:rPr lang="en-GB" sz="1400" b="1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PLoS</a:t>
            </a:r>
            <a:r>
              <a:rPr lang="en-GB" sz="1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One </a:t>
            </a:r>
            <a:r>
              <a:rPr lang="en-GB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12, (2017). 12(2):e0169649</a:t>
            </a:r>
            <a:endParaRPr lang="en-GB" sz="1400" dirty="0"/>
          </a:p>
          <a:p>
            <a:pPr algn="r"/>
            <a:r>
              <a:rPr lang="en-GB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Yu et al </a:t>
            </a:r>
            <a:r>
              <a:rPr lang="en-GB" sz="1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 Journal of Behavioural Nutrition &amp; Physical Activity </a:t>
            </a:r>
            <a:r>
              <a:rPr lang="en-GB" sz="1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 20:138</a:t>
            </a:r>
            <a:endParaRPr lang="en-GB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C66C08-3697-4547-9C41-45F54ECFA813}"/>
              </a:ext>
            </a:extLst>
          </p:cNvPr>
          <p:cNvSpPr/>
          <p:nvPr/>
        </p:nvSpPr>
        <p:spPr>
          <a:xfrm>
            <a:off x="100686" y="1191435"/>
            <a:ext cx="3804249" cy="1580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UKB 2013 – 2015</a:t>
            </a:r>
          </a:p>
          <a:p>
            <a:r>
              <a:rPr lang="en-US" sz="2600" b="1" dirty="0"/>
              <a:t>n = 103,712</a:t>
            </a:r>
          </a:p>
          <a:p>
            <a:r>
              <a:rPr lang="en-US" sz="2600" dirty="0"/>
              <a:t>Consent = 47%</a:t>
            </a:r>
          </a:p>
          <a:p>
            <a:r>
              <a:rPr lang="en-US" sz="2600" dirty="0"/>
              <a:t>Adherence = 93%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0" y="-13240"/>
            <a:ext cx="13439775" cy="64800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Where next? New populations – China </a:t>
            </a:r>
            <a:r>
              <a:rPr lang="en-GB" sz="3200" dirty="0" err="1">
                <a:solidFill>
                  <a:srgbClr val="FFFFFF"/>
                </a:solidFill>
              </a:rPr>
              <a:t>Kadoorie</a:t>
            </a:r>
            <a:r>
              <a:rPr lang="en-GB" sz="3200" dirty="0">
                <a:solidFill>
                  <a:srgbClr val="FFFFFF"/>
                </a:solidFill>
              </a:rPr>
              <a:t> Biobank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5ED2C-3248-294A-8725-71EA72CBDE96}"/>
              </a:ext>
            </a:extLst>
          </p:cNvPr>
          <p:cNvSpPr/>
          <p:nvPr/>
        </p:nvSpPr>
        <p:spPr>
          <a:xfrm>
            <a:off x="3350467" y="1194478"/>
            <a:ext cx="3804249" cy="1580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CKB 2020 - 2021</a:t>
            </a:r>
          </a:p>
          <a:p>
            <a:r>
              <a:rPr lang="en-US" sz="2600" b="1" dirty="0"/>
              <a:t>n = 20,375</a:t>
            </a:r>
          </a:p>
          <a:p>
            <a:r>
              <a:rPr lang="en-US" sz="2600" dirty="0"/>
              <a:t>Consent = 89%</a:t>
            </a:r>
          </a:p>
          <a:p>
            <a:r>
              <a:rPr lang="en-US" sz="2600" dirty="0"/>
              <a:t>Adherence = 93%</a:t>
            </a:r>
          </a:p>
        </p:txBody>
      </p:sp>
      <p:pic>
        <p:nvPicPr>
          <p:cNvPr id="4" name="Picture 2" descr="C:\Users\huaidongd\AppData\Local\Microsoft\Windows\Temporary Internet Files\Content.Outlook\9LCF6XRQ\mmexport1496826827043 (2).jpg">
            <a:extLst>
              <a:ext uri="{FF2B5EF4-FFF2-40B4-BE49-F238E27FC236}">
                <a16:creationId xmlns:a16="http://schemas.microsoft.com/office/drawing/2014/main" id="{FF9AAAC3-3DCC-992B-FAD8-863D57DFA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0766" y="2861905"/>
            <a:ext cx="4937760" cy="392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865D80-F395-2200-B7D1-06B4C208B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287" y="813972"/>
            <a:ext cx="7059802" cy="521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47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487" y="1739742"/>
            <a:ext cx="9800115" cy="439717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1009" y="-13518"/>
            <a:ext cx="13437757" cy="647919"/>
          </a:xfrm>
          <a:prstGeom prst="rect">
            <a:avLst/>
          </a:prstGeom>
          <a:solidFill>
            <a:srgbClr val="1B3869">
              <a:alpha val="96862"/>
            </a:srgbClr>
          </a:solidFill>
          <a:ln>
            <a:noFill/>
          </a:ln>
        </p:spPr>
        <p:txBody>
          <a:bodyPr spcFirstLastPara="1" wrap="square" lIns="0" tIns="38760" rIns="0" bIns="0" anchor="ctr" anchorCtr="0">
            <a:noAutofit/>
          </a:bodyPr>
          <a:lstStyle/>
          <a:p>
            <a:pPr algn="ctr"/>
            <a:r>
              <a:rPr lang="en" sz="308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Smartphones are heterogeneous but exciting e.g. </a:t>
            </a:r>
            <a:r>
              <a:rPr lang="en" sz="3086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Clalit</a:t>
            </a:r>
            <a:r>
              <a:rPr lang="en" sz="3086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Cohort, Israel</a:t>
            </a:r>
            <a:endParaRPr sz="1323" dirty="0"/>
          </a:p>
        </p:txBody>
      </p:sp>
      <p:sp>
        <p:nvSpPr>
          <p:cNvPr id="542" name="Google Shape;542;p61"/>
          <p:cNvSpPr/>
          <p:nvPr/>
        </p:nvSpPr>
        <p:spPr>
          <a:xfrm>
            <a:off x="1009" y="7047116"/>
            <a:ext cx="13437757" cy="54867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89975" tIns="45005" rIns="89975" bIns="45005" anchor="ctr" anchorCtr="0">
            <a:noAutofit/>
          </a:bodyPr>
          <a:lstStyle/>
          <a:p>
            <a:pPr algn="r"/>
            <a:r>
              <a:rPr lang="en" sz="14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Berliner et al. </a:t>
            </a:r>
            <a:r>
              <a:rPr lang="en" sz="147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(under review)</a:t>
            </a:r>
            <a:endParaRPr sz="147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1"/>
          <p:cNvSpPr/>
          <p:nvPr/>
        </p:nvSpPr>
        <p:spPr>
          <a:xfrm>
            <a:off x="1478001" y="888383"/>
            <a:ext cx="7668516" cy="59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8" tIns="45704" rIns="91408" bIns="45704" anchor="t" anchorCtr="0">
            <a:noAutofit/>
          </a:bodyPr>
          <a:lstStyle/>
          <a:p>
            <a:r>
              <a:rPr lang="en" sz="2645">
                <a:solidFill>
                  <a:schemeClr val="dk1"/>
                </a:solidFill>
              </a:rPr>
              <a:t>n = 622,584</a:t>
            </a:r>
            <a:r>
              <a:rPr lang="en" sz="1470"/>
              <a:t>				</a:t>
            </a:r>
            <a:r>
              <a:rPr lang="en" sz="2645">
                <a:solidFill>
                  <a:schemeClr val="dk1"/>
                </a:solidFill>
              </a:rPr>
              <a:t>c</a:t>
            </a:r>
            <a:r>
              <a:rPr lang="en" sz="264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onsent = ~26 %</a:t>
            </a:r>
            <a:endParaRPr sz="1470"/>
          </a:p>
        </p:txBody>
      </p:sp>
      <p:pic>
        <p:nvPicPr>
          <p:cNvPr id="544" name="Google Shape;544;p61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5258" y="888384"/>
            <a:ext cx="2869948" cy="590471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1"/>
          <p:cNvSpPr txBox="1"/>
          <p:nvPr/>
        </p:nvSpPr>
        <p:spPr>
          <a:xfrm rot="-5400000">
            <a:off x="-1326418" y="3343747"/>
            <a:ext cx="3426452" cy="3499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8" tIns="45704" rIns="91408" bIns="45704" anchor="t" anchorCtr="0">
            <a:sp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Steps per day</a:t>
            </a:r>
            <a:endParaRPr sz="1470"/>
          </a:p>
        </p:txBody>
      </p:sp>
      <p:sp>
        <p:nvSpPr>
          <p:cNvPr id="546" name="Google Shape;546;p61"/>
          <p:cNvSpPr txBox="1"/>
          <p:nvPr/>
        </p:nvSpPr>
        <p:spPr>
          <a:xfrm>
            <a:off x="1478000" y="5864277"/>
            <a:ext cx="8176399" cy="3499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8" tIns="45704" rIns="91408" bIns="45704" anchor="t" anchorCtr="0">
            <a:sp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Day of measurement</a:t>
            </a:r>
            <a:endParaRPr sz="1470"/>
          </a:p>
        </p:txBody>
      </p:sp>
      <p:sp>
        <p:nvSpPr>
          <p:cNvPr id="547" name="Google Shape;547;p61"/>
          <p:cNvSpPr txBox="1"/>
          <p:nvPr/>
        </p:nvSpPr>
        <p:spPr>
          <a:xfrm>
            <a:off x="8853556" y="2317891"/>
            <a:ext cx="984466" cy="3499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8" tIns="45704" rIns="91408" bIns="45704" anchor="t" anchorCtr="0">
            <a:sp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Men</a:t>
            </a:r>
            <a:endParaRPr sz="1470"/>
          </a:p>
        </p:txBody>
      </p:sp>
      <p:sp>
        <p:nvSpPr>
          <p:cNvPr id="548" name="Google Shape;548;p61"/>
          <p:cNvSpPr txBox="1"/>
          <p:nvPr/>
        </p:nvSpPr>
        <p:spPr>
          <a:xfrm>
            <a:off x="8119654" y="4388019"/>
            <a:ext cx="1409465" cy="3499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8" tIns="45704" rIns="91408" bIns="45704" anchor="t" anchorCtr="0">
            <a:sp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Women</a:t>
            </a:r>
            <a:endParaRPr sz="1470"/>
          </a:p>
        </p:txBody>
      </p:sp>
    </p:spTree>
    <p:extLst>
      <p:ext uri="{BB962C8B-B14F-4D97-AF65-F5344CB8AC3E}">
        <p14:creationId xmlns:p14="http://schemas.microsoft.com/office/powerpoint/2010/main" val="16535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0" y="-13989"/>
            <a:ext cx="13439775" cy="64800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9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rgbClr val="FFFFFF"/>
                </a:solidFill>
              </a:rPr>
              <a:t>Commercial wearables – All of Us Cohort, USA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DBC3C-A41F-9C42-9F4B-B7A4FF7BA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47520"/>
            <a:ext cx="13439775" cy="5487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Master et al </a:t>
            </a:r>
            <a:r>
              <a:rPr lang="en-GB" sz="1400" b="1" i="1" dirty="0">
                <a:solidFill>
                  <a:srgbClr val="000000"/>
                </a:solidFill>
                <a:latin typeface="FoundrySterling-BookExpert" charset="0"/>
              </a:rPr>
              <a:t>Nature Medicine </a:t>
            </a:r>
            <a:r>
              <a:rPr lang="en-GB" sz="1400" b="0" i="0" dirty="0">
                <a:solidFill>
                  <a:srgbClr val="333333"/>
                </a:solidFill>
                <a:effectLst/>
                <a:latin typeface="Guardian TextSans Web"/>
              </a:rPr>
              <a:t>2022;28:2301-2308</a:t>
            </a:r>
            <a:endParaRPr lang="en-GB" sz="1400" dirty="0">
              <a:solidFill>
                <a:srgbClr val="000000"/>
              </a:solidFill>
              <a:latin typeface="FoundrySterling-BookExper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ACD4A-5245-F53D-AADA-6E63DE02CB0C}"/>
              </a:ext>
            </a:extLst>
          </p:cNvPr>
          <p:cNvSpPr/>
          <p:nvPr/>
        </p:nvSpPr>
        <p:spPr>
          <a:xfrm>
            <a:off x="10362665" y="1954512"/>
            <a:ext cx="2823248" cy="1580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n ≈ 50,000</a:t>
            </a:r>
          </a:p>
          <a:p>
            <a:endParaRPr lang="en-US" sz="2600" b="1" dirty="0"/>
          </a:p>
          <a:p>
            <a:r>
              <a:rPr lang="en-US" sz="2600" dirty="0"/>
              <a:t>Fitbit worn for 4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DDD79-84F8-EF43-AB46-55935239F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4386" y="1304623"/>
            <a:ext cx="7495389" cy="46959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080C68-4540-B88B-17BC-7F9B4675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4011"/>
            <a:ext cx="5923270" cy="641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717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77" y="-13891"/>
            <a:ext cx="13439422" cy="647983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8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chemeClr val="bg1"/>
                </a:solidFill>
              </a:rPr>
              <a:t>Where next? UK Biobank cohort wide repeat assessment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6627556" y="3646729"/>
            <a:ext cx="22794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baseline="30000"/>
              <a:t> 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2156B-027A-5645-9633-CBAFF35702EB}"/>
              </a:ext>
            </a:extLst>
          </p:cNvPr>
          <p:cNvSpPr txBox="1"/>
          <p:nvPr/>
        </p:nvSpPr>
        <p:spPr>
          <a:xfrm>
            <a:off x="0" y="1155278"/>
            <a:ext cx="12871938" cy="533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86" dirty="0">
                <a:latin typeface="AG Book Rounded"/>
                <a:cs typeface="Helvetica" panose="020B0604020202020204" pitchFamily="34" charset="0"/>
              </a:rPr>
              <a:t>Cohort is optimal age for assessing age-related health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646" dirty="0">
                <a:latin typeface="AG Book Rounded"/>
                <a:cs typeface="Helvetica" panose="020B0604020202020204" pitchFamily="34" charset="0"/>
              </a:rPr>
              <a:t>Average age now 70 (range mid 50s-mid 80s)</a:t>
            </a:r>
            <a:endParaRPr lang="en-GB" sz="2646" dirty="0">
              <a:latin typeface="AG Book Rounded"/>
              <a:ea typeface="Calibri"/>
              <a:cs typeface="Helvetica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646" dirty="0">
              <a:latin typeface="AG Book Rounded"/>
              <a:cs typeface="Helvetica" panose="020B0604020202020204" pitchFamily="34" charset="0"/>
            </a:endParaRPr>
          </a:p>
          <a:p>
            <a:pPr marL="457200" indent="-457200">
              <a:spcBef>
                <a:spcPts val="1323"/>
              </a:spcBef>
              <a:buSzPts val="2200"/>
              <a:buFont typeface="Arial" panose="020B0604020202020204" pitchFamily="34" charset="0"/>
              <a:buChar char="•"/>
              <a:defRPr/>
            </a:pPr>
            <a:r>
              <a:rPr lang="en-GB" sz="3086" dirty="0">
                <a:latin typeface="AG Book Rounded"/>
                <a:cs typeface="Helvetica" panose="020B0604020202020204" pitchFamily="34" charset="0"/>
                <a:sym typeface="Arial"/>
              </a:rPr>
              <a:t>Opportunity to include </a:t>
            </a:r>
            <a:r>
              <a:rPr lang="en-GB" sz="3086" u="sng" dirty="0">
                <a:latin typeface="AG Book Rounded"/>
                <a:cs typeface="Helvetica" panose="020B0604020202020204" pitchFamily="34" charset="0"/>
                <a:sym typeface="Arial"/>
              </a:rPr>
              <a:t>additional</a:t>
            </a:r>
            <a:r>
              <a:rPr lang="en-GB" sz="3086" dirty="0">
                <a:latin typeface="AG Book Rounded"/>
                <a:cs typeface="Helvetica" panose="020B0604020202020204" pitchFamily="34" charset="0"/>
                <a:sym typeface="Arial"/>
              </a:rPr>
              <a:t> assessments (and biological samples):</a:t>
            </a:r>
          </a:p>
          <a:p>
            <a:pPr marL="833078" lvl="1" indent="-457200">
              <a:spcBef>
                <a:spcPts val="1323"/>
              </a:spcBef>
              <a:buSzPts val="2200"/>
              <a:buFont typeface="Arial" panose="020B0604020202020204" pitchFamily="34" charset="0"/>
              <a:buChar char="•"/>
              <a:defRPr/>
            </a:pPr>
            <a:r>
              <a:rPr lang="en-GB" sz="2646" dirty="0">
                <a:latin typeface="AG Book Rounded"/>
                <a:cs typeface="Helvetica" panose="020B0604020202020204" pitchFamily="34" charset="0"/>
                <a:sym typeface="Arial"/>
              </a:rPr>
              <a:t>Behaviour relevant to early detection of neurodegenerative disease (e.g. memory, speech, movement)</a:t>
            </a:r>
          </a:p>
          <a:p>
            <a:pPr marL="833078" lvl="1" indent="-457200">
              <a:spcBef>
                <a:spcPts val="1323"/>
              </a:spcBef>
              <a:buSzPts val="2200"/>
              <a:buFont typeface="Arial" panose="020B0604020202020204" pitchFamily="34" charset="0"/>
              <a:buChar char="•"/>
              <a:defRPr/>
            </a:pPr>
            <a:endParaRPr lang="en-GB" sz="2646" dirty="0">
              <a:latin typeface="AG Book Rounded"/>
              <a:cs typeface="Helvetica" panose="020B0604020202020204" pitchFamily="34" charset="0"/>
            </a:endParaRPr>
          </a:p>
          <a:p>
            <a:pPr marL="833078" lvl="1" indent="-457200">
              <a:spcBef>
                <a:spcPts val="661"/>
              </a:spcBef>
              <a:spcAft>
                <a:spcPts val="661"/>
              </a:spcAft>
              <a:buSzPts val="2200"/>
              <a:buFont typeface="Arial" panose="020B0604020202020204" pitchFamily="34" charset="0"/>
              <a:buChar char="•"/>
              <a:defRPr/>
            </a:pPr>
            <a:r>
              <a:rPr lang="en-GB" sz="2646" dirty="0">
                <a:latin typeface="AG Book Rounded"/>
                <a:cs typeface="Helvetica" panose="020B0604020202020204" pitchFamily="34" charset="0"/>
                <a:sym typeface="Arial"/>
              </a:rPr>
              <a:t>Measures of ageing and frailty via:</a:t>
            </a:r>
            <a:endParaRPr lang="en-GB" sz="2646" dirty="0">
              <a:latin typeface="AG Book Rounded"/>
              <a:cs typeface="Helvetica" panose="020B0604020202020204" pitchFamily="34" charset="0"/>
            </a:endParaRPr>
          </a:p>
          <a:p>
            <a:pPr marL="1337050" lvl="2" indent="-457200">
              <a:spcBef>
                <a:spcPts val="661"/>
              </a:spcBef>
              <a:spcAft>
                <a:spcPts val="661"/>
              </a:spcAft>
              <a:buSzPts val="2200"/>
              <a:buFont typeface="Arial" panose="020B0604020202020204" pitchFamily="34" charset="0"/>
              <a:buChar char="•"/>
              <a:defRPr/>
            </a:pPr>
            <a:r>
              <a:rPr lang="en-GB" sz="2646" dirty="0">
                <a:latin typeface="AG Book Rounded"/>
                <a:cs typeface="Helvetica" panose="020B0604020202020204" pitchFamily="34" charset="0"/>
                <a:sym typeface="Arial"/>
              </a:rPr>
              <a:t>Assessment centre measures </a:t>
            </a:r>
            <a:endParaRPr lang="en-GB" sz="2646" dirty="0">
              <a:latin typeface="AG Book Rounded"/>
              <a:cs typeface="Helvetica" panose="020B0604020202020204" pitchFamily="34" charset="0"/>
            </a:endParaRPr>
          </a:p>
          <a:p>
            <a:pPr marL="1337050" lvl="2" indent="-457200">
              <a:spcBef>
                <a:spcPts val="661"/>
              </a:spcBef>
              <a:spcAft>
                <a:spcPts val="661"/>
              </a:spcAft>
              <a:buSzPts val="2200"/>
              <a:buFont typeface="Arial" panose="020B0604020202020204" pitchFamily="34" charset="0"/>
              <a:buChar char="•"/>
              <a:defRPr/>
            </a:pPr>
            <a:r>
              <a:rPr lang="en-GB" sz="2646" dirty="0">
                <a:latin typeface="AG Book Rounded"/>
                <a:cs typeface="Helvetica" panose="020B0604020202020204" pitchFamily="34" charset="0"/>
                <a:sym typeface="Arial"/>
              </a:rPr>
              <a:t>Remote measures (e.g. </a:t>
            </a:r>
            <a:r>
              <a:rPr lang="en-GB" sz="2646" b="1" dirty="0">
                <a:latin typeface="AG Book Rounded"/>
                <a:cs typeface="Helvetica" panose="020B0604020202020204" pitchFamily="34" charset="0"/>
                <a:sym typeface="Arial"/>
              </a:rPr>
              <a:t>wearables, nearables, apps, </a:t>
            </a:r>
            <a:r>
              <a:rPr lang="en-GB" sz="2646" dirty="0">
                <a:latin typeface="AG Book Rounded"/>
                <a:cs typeface="Helvetica" panose="020B0604020202020204" pitchFamily="34" charset="0"/>
                <a:sym typeface="Arial"/>
              </a:rPr>
              <a:t>online questionnaires) to </a:t>
            </a:r>
            <a:r>
              <a:rPr lang="en-GB" sz="2646" dirty="0">
                <a:latin typeface="AG Book Rounded"/>
                <a:cs typeface="Helvetica" panose="020B0604020202020204" pitchFamily="34" charset="0"/>
              </a:rPr>
              <a:t>assess physiology and behaviour</a:t>
            </a:r>
          </a:p>
        </p:txBody>
      </p:sp>
    </p:spTree>
    <p:extLst>
      <p:ext uri="{BB962C8B-B14F-4D97-AF65-F5344CB8AC3E}">
        <p14:creationId xmlns:p14="http://schemas.microsoft.com/office/powerpoint/2010/main" val="3731665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316" y="763041"/>
            <a:ext cx="9257299" cy="570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Integrating wearables across large-scale studies will transform our ability to answer important new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89850" lvl="1" indent="0">
              <a:buFont typeface="Arial" panose="020B0604020202020204" pitchFamily="34" charset="0"/>
              <a:buChar char="•"/>
            </a:pPr>
            <a:r>
              <a:rPr lang="en-US" sz="2800" dirty="0"/>
              <a:t> What is the impact of transitions in physical activity and sleep on future disease risk? 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89850" lvl="1" indent="0">
              <a:buFont typeface="Arial" panose="020B0604020202020204" pitchFamily="34" charset="0"/>
              <a:buChar char="•"/>
            </a:pPr>
            <a:r>
              <a:rPr lang="en-US" sz="2800" dirty="0"/>
              <a:t> Are movement </a:t>
            </a:r>
            <a:r>
              <a:rPr lang="en-US" sz="2800" dirty="0" err="1"/>
              <a:t>behaviours</a:t>
            </a:r>
            <a:r>
              <a:rPr lang="en-US" sz="2800" dirty="0"/>
              <a:t> causally associated with future morbidity and mortality?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89850" lvl="1" indent="0">
              <a:buFont typeface="Arial" panose="020B0604020202020204" pitchFamily="34" charset="0"/>
              <a:buChar char="•"/>
            </a:pPr>
            <a:r>
              <a:rPr lang="en-US" sz="2800" dirty="0"/>
              <a:t> What is the association between new exposures and future health?</a:t>
            </a:r>
          </a:p>
          <a:p>
            <a:pPr marL="689850" lvl="1" indent="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689850" lvl="1" indent="0">
              <a:buFont typeface="Arial" panose="020B0604020202020204" pitchFamily="34" charset="0"/>
              <a:buChar char="•"/>
            </a:pPr>
            <a:r>
              <a:rPr lang="en-US" sz="2800" dirty="0"/>
              <a:t> Which </a:t>
            </a:r>
            <a:r>
              <a:rPr lang="en-US" sz="2800" dirty="0" err="1"/>
              <a:t>randomised</a:t>
            </a:r>
            <a:r>
              <a:rPr lang="en-US" sz="2800" dirty="0"/>
              <a:t> interventions improve activity and sleep?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0" y="-13991"/>
            <a:ext cx="13439775" cy="64800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9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chemeClr val="bg1"/>
                </a:solidFill>
              </a:rPr>
              <a:t>https://</a:t>
            </a:r>
            <a:r>
              <a:rPr lang="en-GB" sz="3200" dirty="0" err="1">
                <a:solidFill>
                  <a:schemeClr val="bg1"/>
                </a:solidFill>
              </a:rPr>
              <a:t>www.bdi.ox.ac.uk</a:t>
            </a:r>
            <a:r>
              <a:rPr lang="en-GB" sz="3200" dirty="0">
                <a:solidFill>
                  <a:schemeClr val="bg1"/>
                </a:solidFill>
              </a:rPr>
              <a:t>/research/wearables-group</a:t>
            </a:r>
          </a:p>
        </p:txBody>
      </p:sp>
      <p:sp>
        <p:nvSpPr>
          <p:cNvPr id="3" name="Rectangle 2"/>
          <p:cNvSpPr/>
          <p:nvPr/>
        </p:nvSpPr>
        <p:spPr>
          <a:xfrm>
            <a:off x="6627554" y="3646726"/>
            <a:ext cx="22794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baseline="30000"/>
              <a:t> 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1FD0C-F45B-BC40-85E4-6FBD1F8299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740" y="634009"/>
            <a:ext cx="2900000" cy="609984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C8F5B74-F5CA-0C43-83CE-100F26588CC2}"/>
              </a:ext>
            </a:extLst>
          </p:cNvPr>
          <p:cNvGrpSpPr/>
          <p:nvPr/>
        </p:nvGrpSpPr>
        <p:grpSpPr>
          <a:xfrm>
            <a:off x="-178" y="6672227"/>
            <a:ext cx="13439775" cy="904700"/>
            <a:chOff x="-178" y="6654975"/>
            <a:chExt cx="13439775" cy="9047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41FA96-F80F-1E4C-806E-E306FF255B99}"/>
                </a:ext>
              </a:extLst>
            </p:cNvPr>
            <p:cNvGrpSpPr/>
            <p:nvPr/>
          </p:nvGrpSpPr>
          <p:grpSpPr>
            <a:xfrm>
              <a:off x="-178" y="6654975"/>
              <a:ext cx="13439775" cy="904700"/>
              <a:chOff x="688765" y="5663355"/>
              <a:chExt cx="11706076" cy="88577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36222F-42F9-764C-B889-E262D8B2126F}"/>
                  </a:ext>
                </a:extLst>
              </p:cNvPr>
              <p:cNvSpPr/>
              <p:nvPr/>
            </p:nvSpPr>
            <p:spPr bwMode="auto">
              <a:xfrm>
                <a:off x="688765" y="5663355"/>
                <a:ext cx="11706076" cy="885778"/>
              </a:xfrm>
              <a:prstGeom prst="rect">
                <a:avLst/>
              </a:prstGeom>
              <a:solidFill>
                <a:schemeClr val="bg1">
                  <a:lumMod val="85000"/>
                  <a:alpha val="59802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110590" tIns="55295" rIns="110590" bIns="55295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177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048087-97D9-A94A-921C-915779641449}"/>
                  </a:ext>
                </a:extLst>
              </p:cNvPr>
              <p:cNvGrpSpPr/>
              <p:nvPr/>
            </p:nvGrpSpPr>
            <p:grpSpPr>
              <a:xfrm>
                <a:off x="1569798" y="5750015"/>
                <a:ext cx="6932201" cy="693547"/>
                <a:chOff x="-2262" y="6834973"/>
                <a:chExt cx="6932201" cy="693547"/>
              </a:xfrm>
            </p:grpSpPr>
            <p:pic>
              <p:nvPicPr>
                <p:cNvPr id="21" name="Picture 2">
                  <a:extLst>
                    <a:ext uri="{FF2B5EF4-FFF2-40B4-BE49-F238E27FC236}">
                      <a16:creationId xmlns:a16="http://schemas.microsoft.com/office/drawing/2014/main" id="{ECBDEAFE-648B-3A4D-8F67-35F5192D22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5305" y="6834973"/>
                  <a:ext cx="504634" cy="65358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2" name="Picture 21" descr="Logo&#10;&#10;Description automatically generated">
                  <a:extLst>
                    <a:ext uri="{FF2B5EF4-FFF2-40B4-BE49-F238E27FC236}">
                      <a16:creationId xmlns:a16="http://schemas.microsoft.com/office/drawing/2014/main" id="{FE0D6191-A2DE-FC48-838F-1BD0A9EB5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3159" y="6840936"/>
                  <a:ext cx="955989" cy="67915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487F2852-1A34-2E45-93A3-F54F239B3A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262" y="6849369"/>
                  <a:ext cx="679151" cy="67915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8A06DC-B6D3-3049-8961-79031BA3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87123" y="6749577"/>
              <a:ext cx="2392565" cy="61219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BACA11-D1F3-7A40-ADC6-75456FE4E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4800" y="6758179"/>
              <a:ext cx="2679369" cy="631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858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 descr="A picture containing grass, outdoor, sky, person&#10;&#10;Description automatically generated">
            <a:extLst>
              <a:ext uri="{FF2B5EF4-FFF2-40B4-BE49-F238E27FC236}">
                <a16:creationId xmlns:a16="http://schemas.microsoft.com/office/drawing/2014/main" id="{BDF08C30-F2C8-734C-A3BC-BCB7BC6DB3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87825"/>
            <a:ext cx="13439775" cy="6559423"/>
          </a:xfrm>
          <a:prstGeom prst="rect">
            <a:avLst/>
          </a:prstGeom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0" y="-13990"/>
            <a:ext cx="13439775" cy="625475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7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2600" dirty="0">
                <a:solidFill>
                  <a:srgbClr val="FFFFFF"/>
                </a:solidFill>
              </a:rPr>
              <a:t>Wearable sensors in health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B1BE28-D8D3-6D48-87ED-9D78D80FB866}"/>
              </a:ext>
            </a:extLst>
          </p:cNvPr>
          <p:cNvSpPr/>
          <p:nvPr/>
        </p:nvSpPr>
        <p:spPr>
          <a:xfrm>
            <a:off x="422694" y="1282451"/>
            <a:ext cx="8457538" cy="4729180"/>
          </a:xfrm>
          <a:prstGeom prst="rect">
            <a:avLst/>
          </a:prstGeom>
          <a:solidFill>
            <a:schemeClr val="bg1">
              <a:lumMod val="95000"/>
              <a:alpha val="70345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latin typeface="Calibri" panose="020F0502020204030204" pitchFamily="34" charset="0"/>
                <a:ea typeface="Times New Roman" panose="02020603050405020304" pitchFamily="18" charset="0"/>
              </a:rPr>
              <a:t>Collect continuous information on a wide range of important exposures, including: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3600" dirty="0">
                <a:latin typeface="Calibri" panose="020F0502020204030204" pitchFamily="34" charset="0"/>
                <a:ea typeface="Times New Roman" panose="02020603050405020304" pitchFamily="18" charset="0"/>
              </a:rPr>
              <a:t>Physical activity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3600" dirty="0">
                <a:latin typeface="Calibri" panose="020F0502020204030204" pitchFamily="34" charset="0"/>
                <a:ea typeface="Times New Roman" panose="02020603050405020304" pitchFamily="18" charset="0"/>
              </a:rPr>
              <a:t>Heart rhythms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3600" dirty="0">
                <a:latin typeface="Calibri" panose="020F0502020204030204" pitchFamily="34" charset="0"/>
                <a:ea typeface="Times New Roman" panose="02020603050405020304" pitchFamily="18" charset="0"/>
              </a:rPr>
              <a:t>Sleep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6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dirty="0">
                <a:latin typeface="Calibri" panose="020F0502020204030204" pitchFamily="34" charset="0"/>
                <a:ea typeface="Times New Roman" panose="02020603050405020304" pitchFamily="18" charset="0"/>
              </a:rPr>
              <a:t>Limited impact thus far due to reliance on small scale descriptive or cross-sectional studies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DC7344E-1373-E44D-B475-DD9AB5228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47249"/>
            <a:ext cx="13439775" cy="374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>
              <a:tabLst>
                <a:tab pos="723825" algn="l"/>
                <a:tab pos="1447649" algn="l"/>
                <a:tab pos="2171475" algn="l"/>
                <a:tab pos="2895300" algn="l"/>
                <a:tab pos="3619124" algn="l"/>
                <a:tab pos="4342950" algn="l"/>
                <a:tab pos="5066775" algn="l"/>
                <a:tab pos="5790600" algn="l"/>
              </a:tabLst>
            </a:pPr>
            <a:r>
              <a:rPr lang="fi-FI" sz="1400" dirty="0" err="1">
                <a:latin typeface="FoundrySterling-BookExpert" charset="0"/>
              </a:rPr>
              <a:t>Dixon</a:t>
            </a:r>
            <a:r>
              <a:rPr lang="fi-FI" sz="1400" dirty="0">
                <a:latin typeface="FoundrySterling-BookExpert" charset="0"/>
              </a:rPr>
              <a:t>; </a:t>
            </a:r>
            <a:r>
              <a:rPr lang="en-GB" sz="1400" b="1" i="1" dirty="0">
                <a:solidFill>
                  <a:srgbClr val="000000"/>
                </a:solidFill>
                <a:latin typeface="FoundrySterling-BookExpert" charset="0"/>
              </a:rPr>
              <a:t>Journal of Medical Internet Research </a:t>
            </a: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2023; 25:e42449</a:t>
            </a:r>
            <a:endParaRPr lang="fi-FI" sz="1400" dirty="0">
              <a:latin typeface="FoundrySterling-BookExper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59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0" y="-13590"/>
            <a:ext cx="13439775" cy="51920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The power of large numbers: Ischaemic heart disease ~ systolic BP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0" y="7162801"/>
            <a:ext cx="13439775" cy="4330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91" tIns="44995" rIns="89991" bIns="44995" anchor="ctr"/>
          <a:lstStyle/>
          <a:p>
            <a:pPr algn="r">
              <a:tabLst>
                <a:tab pos="656582" algn="l"/>
                <a:tab pos="1313163" algn="l"/>
                <a:tab pos="1969745" algn="l"/>
                <a:tab pos="2626327" algn="l"/>
                <a:tab pos="3282907" algn="l"/>
                <a:tab pos="3939489" algn="l"/>
                <a:tab pos="4596072" algn="l"/>
                <a:tab pos="5252654" algn="l"/>
              </a:tabLst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Prof Sarah Lewington on behalf of the Prospective Studies Collaboration</a:t>
            </a:r>
            <a:endParaRPr lang="en-GB" sz="2800" dirty="0">
              <a:solidFill>
                <a:prstClr val="black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A8571D-76F0-934D-82CF-556E133E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0460" y="1118003"/>
            <a:ext cx="9736726" cy="5943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56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75AC98-464F-92EA-B88F-331CC7C80E45}"/>
              </a:ext>
            </a:extLst>
          </p:cNvPr>
          <p:cNvSpPr txBox="1"/>
          <p:nvPr/>
        </p:nvSpPr>
        <p:spPr>
          <a:xfrm>
            <a:off x="6076716" y="1612731"/>
            <a:ext cx="6143896" cy="59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64" dirty="0">
                <a:latin typeface="AG Book Rounded" pitchFamily="50" charset="0"/>
              </a:rPr>
              <a:t>500,000 people aged 40 – 69 in 2006-10 from England</a:t>
            </a:r>
            <a:r>
              <a:rPr lang="en-GB" sz="1764" baseline="0" dirty="0">
                <a:latin typeface="AG Book Rounded" pitchFamily="50" charset="0"/>
              </a:rPr>
              <a:t> (89%), Scotland (7%), and Wales (4%)</a:t>
            </a:r>
            <a:endParaRPr lang="en-GB" sz="1764" dirty="0">
              <a:latin typeface="AG Book Rounde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E8F29-93F9-2A0B-DBDC-62EB8FFE3E98}"/>
              </a:ext>
            </a:extLst>
          </p:cNvPr>
          <p:cNvSpPr txBox="1"/>
          <p:nvPr/>
        </p:nvSpPr>
        <p:spPr>
          <a:xfrm>
            <a:off x="6076716" y="2564135"/>
            <a:ext cx="5836699" cy="59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64" dirty="0">
                <a:latin typeface="AG Book Rounded" pitchFamily="50" charset="0"/>
              </a:rPr>
              <a:t>22 assessment centres located around the UK to enhance heterogeneity</a:t>
            </a:r>
            <a:r>
              <a:rPr lang="en-GB" sz="1764" baseline="0" dirty="0">
                <a:latin typeface="AG Book Rounded" pitchFamily="50" charset="0"/>
              </a:rPr>
              <a:t> of the cohort</a:t>
            </a:r>
            <a:endParaRPr lang="en-GB" sz="1764" dirty="0">
              <a:latin typeface="AG Book Rounded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09C58-5ECB-4A46-DF0D-6B44A4AD9CDA}"/>
              </a:ext>
            </a:extLst>
          </p:cNvPr>
          <p:cNvSpPr txBox="1"/>
          <p:nvPr/>
        </p:nvSpPr>
        <p:spPr>
          <a:xfrm>
            <a:off x="6076716" y="3515538"/>
            <a:ext cx="6383875" cy="160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64" dirty="0">
                <a:latin typeface="AG Book Rounded" pitchFamily="50" charset="0"/>
              </a:rPr>
              <a:t>Breadth and depth of data</a:t>
            </a:r>
          </a:p>
          <a:p>
            <a:pPr marL="314982" indent="-314982">
              <a:buFont typeface="Arial" panose="020B0604020202020204" pitchFamily="34" charset="0"/>
              <a:buChar char="•"/>
            </a:pPr>
            <a:r>
              <a:rPr lang="en-GB" sz="1764" dirty="0">
                <a:latin typeface="AG Book Rounded" pitchFamily="50" charset="0"/>
              </a:rPr>
              <a:t>Lifestyle and environmental exposures</a:t>
            </a:r>
          </a:p>
          <a:p>
            <a:pPr marL="314982" indent="-314982">
              <a:buFont typeface="Arial" panose="020B0604020202020204" pitchFamily="34" charset="0"/>
              <a:buChar char="•"/>
            </a:pPr>
            <a:r>
              <a:rPr lang="en-GB" sz="1764" dirty="0">
                <a:latin typeface="AG Book Rounded" pitchFamily="50" charset="0"/>
              </a:rPr>
              <a:t>Personal and family medical history</a:t>
            </a:r>
          </a:p>
          <a:p>
            <a:pPr marL="314982" indent="-314982">
              <a:buFont typeface="Arial" panose="020B0604020202020204" pitchFamily="34" charset="0"/>
              <a:buChar char="•"/>
            </a:pPr>
            <a:r>
              <a:rPr lang="en-GB" sz="1764" dirty="0">
                <a:latin typeface="AG Book Rounded" pitchFamily="50" charset="0"/>
              </a:rPr>
              <a:t>Cognitive function, hearing and vision tests</a:t>
            </a:r>
          </a:p>
          <a:p>
            <a:pPr marL="314982" indent="-314982">
              <a:buFont typeface="Arial" panose="020B0604020202020204" pitchFamily="34" charset="0"/>
              <a:buChar char="•"/>
            </a:pPr>
            <a:r>
              <a:rPr lang="en-GB" sz="1764" dirty="0">
                <a:latin typeface="AG Book Rounded" pitchFamily="50" charset="0"/>
              </a:rPr>
              <a:t>Physical measures (BP, lung function, body size)</a:t>
            </a:r>
          </a:p>
          <a:p>
            <a:pPr marL="314982" indent="-314982">
              <a:buFont typeface="Arial" panose="020B0604020202020204" pitchFamily="34" charset="0"/>
              <a:buChar char="•"/>
            </a:pPr>
            <a:r>
              <a:rPr lang="en-GB" sz="1764" dirty="0">
                <a:latin typeface="AG Book Rounded" pitchFamily="50" charset="0"/>
              </a:rPr>
              <a:t>Biological</a:t>
            </a:r>
            <a:r>
              <a:rPr lang="en-GB" sz="1764" baseline="0" dirty="0">
                <a:latin typeface="AG Book Rounded" pitchFamily="50" charset="0"/>
              </a:rPr>
              <a:t> samples (blood, urine, saliva)</a:t>
            </a:r>
            <a:endParaRPr lang="en-GB" sz="1764" dirty="0">
              <a:latin typeface="AG Book Rounde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EB399-7671-906E-4403-46423FBA269F}"/>
              </a:ext>
            </a:extLst>
          </p:cNvPr>
          <p:cNvSpPr txBox="1"/>
          <p:nvPr/>
        </p:nvSpPr>
        <p:spPr>
          <a:xfrm>
            <a:off x="6076716" y="5688301"/>
            <a:ext cx="5375906" cy="59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64" dirty="0">
                <a:latin typeface="AG Book Rounded" pitchFamily="50" charset="0"/>
              </a:rPr>
              <a:t>Consent to access health-related records and to re-contact participants for further assessments</a:t>
            </a: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D273B582-AF28-F89F-5B7C-51523348E74A}"/>
              </a:ext>
            </a:extLst>
          </p:cNvPr>
          <p:cNvSpPr/>
          <p:nvPr/>
        </p:nvSpPr>
        <p:spPr>
          <a:xfrm>
            <a:off x="5695513" y="1719372"/>
            <a:ext cx="272814" cy="249589"/>
          </a:xfrm>
          <a:prstGeom prst="teardrop">
            <a:avLst/>
          </a:prstGeom>
          <a:solidFill>
            <a:srgbClr val="A72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B74AB4C7-15EA-1613-0CC2-622CBFED5185}"/>
              </a:ext>
            </a:extLst>
          </p:cNvPr>
          <p:cNvSpPr/>
          <p:nvPr/>
        </p:nvSpPr>
        <p:spPr>
          <a:xfrm>
            <a:off x="5702322" y="2670775"/>
            <a:ext cx="272814" cy="249589"/>
          </a:xfrm>
          <a:prstGeom prst="teardrop">
            <a:avLst/>
          </a:prstGeom>
          <a:solidFill>
            <a:srgbClr val="A72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2A48E5DC-B81B-BBB6-679F-F847C1FE39ED}"/>
              </a:ext>
            </a:extLst>
          </p:cNvPr>
          <p:cNvSpPr/>
          <p:nvPr/>
        </p:nvSpPr>
        <p:spPr>
          <a:xfrm>
            <a:off x="5705112" y="3616023"/>
            <a:ext cx="272814" cy="249589"/>
          </a:xfrm>
          <a:prstGeom prst="teardrop">
            <a:avLst/>
          </a:prstGeom>
          <a:solidFill>
            <a:srgbClr val="A72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2E01A249-1EC7-8939-82CD-1A32C4B95231}"/>
              </a:ext>
            </a:extLst>
          </p:cNvPr>
          <p:cNvSpPr/>
          <p:nvPr/>
        </p:nvSpPr>
        <p:spPr>
          <a:xfrm>
            <a:off x="5705112" y="5794941"/>
            <a:ext cx="272814" cy="249589"/>
          </a:xfrm>
          <a:prstGeom prst="teardrop">
            <a:avLst/>
          </a:prstGeom>
          <a:solidFill>
            <a:srgbClr val="A72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F371A2-E8FC-7515-D195-C38A44380F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965" y="1017558"/>
            <a:ext cx="5348954" cy="62301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D96C240-41E8-2FCF-0F98-5149B0AFB467}"/>
              </a:ext>
            </a:extLst>
          </p:cNvPr>
          <p:cNvSpPr/>
          <p:nvPr/>
        </p:nvSpPr>
        <p:spPr>
          <a:xfrm>
            <a:off x="0" y="0"/>
            <a:ext cx="13439775" cy="1017557"/>
          </a:xfrm>
          <a:prstGeom prst="rect">
            <a:avLst/>
          </a:prstGeom>
          <a:gradFill flip="none" rotWithShape="1">
            <a:gsLst>
              <a:gs pos="0">
                <a:srgbClr val="026788">
                  <a:shade val="30000"/>
                  <a:satMod val="115000"/>
                </a:srgbClr>
              </a:gs>
              <a:gs pos="50000">
                <a:srgbClr val="026788">
                  <a:shade val="67500"/>
                  <a:satMod val="115000"/>
                </a:srgbClr>
              </a:gs>
              <a:gs pos="100000">
                <a:srgbClr val="026788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E799C-72C4-220D-F92D-51846399EEB8}"/>
              </a:ext>
            </a:extLst>
          </p:cNvPr>
          <p:cNvSpPr txBox="1"/>
          <p:nvPr/>
        </p:nvSpPr>
        <p:spPr>
          <a:xfrm>
            <a:off x="383995" y="267429"/>
            <a:ext cx="8745452" cy="50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66" dirty="0">
                <a:solidFill>
                  <a:schemeClr val="bg1"/>
                </a:solidFill>
                <a:latin typeface="AG Book Rounded" pitchFamily="50" charset="0"/>
              </a:rPr>
              <a:t>UK Biobank recruitment and baseline assessment</a:t>
            </a:r>
            <a:endParaRPr lang="en-GB" sz="2866" dirty="0">
              <a:solidFill>
                <a:schemeClr val="bg1"/>
              </a:solidFill>
              <a:latin typeface="AG Book Rounded" pitchFamily="50" charset="0"/>
            </a:endParaRPr>
          </a:p>
        </p:txBody>
      </p:sp>
      <p:pic>
        <p:nvPicPr>
          <p:cNvPr id="19" name="Picture 1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D7F4D06-9AE7-FAD4-2A8A-B8985C6354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2795" y="65153"/>
            <a:ext cx="2217563" cy="6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758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" y="6963508"/>
            <a:ext cx="13439774" cy="596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Doherty et al. </a:t>
            </a:r>
            <a:r>
              <a:rPr lang="en-GB" sz="1400" b="1" i="1" dirty="0" err="1">
                <a:solidFill>
                  <a:srgbClr val="000000"/>
                </a:solidFill>
                <a:latin typeface="FoundrySterling-BookExpert" charset="0"/>
              </a:rPr>
              <a:t>PLoS</a:t>
            </a:r>
            <a:r>
              <a:rPr lang="en-GB" sz="1400" b="1" i="1" dirty="0">
                <a:solidFill>
                  <a:srgbClr val="000000"/>
                </a:solidFill>
                <a:latin typeface="FoundrySterling-BookExpert" charset="0"/>
              </a:rPr>
              <a:t> One </a:t>
            </a: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12, (2017). 12(2):e0169649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C66C08-3697-4547-9C41-45F54ECFA813}"/>
              </a:ext>
            </a:extLst>
          </p:cNvPr>
          <p:cNvSpPr/>
          <p:nvPr/>
        </p:nvSpPr>
        <p:spPr>
          <a:xfrm>
            <a:off x="203137" y="1282759"/>
            <a:ext cx="3804249" cy="4671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2013 – 2015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n = 103,712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Consent = 47%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Adherence = 93%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0" y="-13240"/>
            <a:ext cx="13439775" cy="64800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0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7 day wrist-worn accelerometer data collection in UK Biobank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A69BE-C63B-944D-859A-EC2EC68D6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47" y="634760"/>
            <a:ext cx="8424809" cy="63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233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77" y="-13490"/>
            <a:ext cx="11631452" cy="519187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801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GB" sz="3200" dirty="0">
                <a:solidFill>
                  <a:srgbClr val="FFFFFF"/>
                </a:solidFill>
              </a:rPr>
              <a:t>Survivorship by who agreed to wear a device in UK Biobank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22C8F02-1BE9-24AC-CFC0-C0DAF845F648}"/>
              </a:ext>
            </a:extLst>
          </p:cNvPr>
          <p:cNvSpPr/>
          <p:nvPr/>
        </p:nvSpPr>
        <p:spPr bwMode="auto">
          <a:xfrm rot="10800000">
            <a:off x="10609315" y="2338629"/>
            <a:ext cx="970360" cy="24259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defTabSz="449266"/>
            <a:endParaRPr lang="en-US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A798B27-5428-FD08-B67C-F664CFF3611B}"/>
              </a:ext>
            </a:extLst>
          </p:cNvPr>
          <p:cNvSpPr/>
          <p:nvPr/>
        </p:nvSpPr>
        <p:spPr bwMode="auto">
          <a:xfrm rot="10800000">
            <a:off x="10609314" y="3593425"/>
            <a:ext cx="970360" cy="24259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defTabSz="449266"/>
            <a:endParaRPr lang="en-US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1AA9-8A43-AD3A-69F4-C747E129E9C4}"/>
              </a:ext>
            </a:extLst>
          </p:cNvPr>
          <p:cNvSpPr txBox="1"/>
          <p:nvPr/>
        </p:nvSpPr>
        <p:spPr>
          <a:xfrm>
            <a:off x="11631628" y="3511143"/>
            <a:ext cx="1807970" cy="40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Responder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08DE2-5F2B-CF1B-7E17-B3C8D23C3CCB}"/>
              </a:ext>
            </a:extLst>
          </p:cNvPr>
          <p:cNvSpPr txBox="1"/>
          <p:nvPr/>
        </p:nvSpPr>
        <p:spPr>
          <a:xfrm>
            <a:off x="11631628" y="2256348"/>
            <a:ext cx="1807970" cy="40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Decliner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927EA-9EB3-EBCA-8BEF-B1272C3A7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704" y="505698"/>
            <a:ext cx="8875365" cy="6657015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46A4B2A2-CBD4-50B0-0D14-8587FAC26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" y="7162713"/>
            <a:ext cx="13439422" cy="433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89" tIns="44994" rIns="89989" bIns="44994" anchor="ctr"/>
          <a:lstStyle/>
          <a:p>
            <a:pPr algn="r">
              <a:tabLst>
                <a:tab pos="656586" algn="l"/>
                <a:tab pos="1313171" algn="l"/>
                <a:tab pos="1969758" algn="l"/>
                <a:tab pos="2626344" algn="l"/>
                <a:tab pos="3282928" algn="l"/>
                <a:tab pos="3939514" algn="l"/>
                <a:tab pos="4596103" algn="l"/>
                <a:tab pos="5252689" algn="l"/>
              </a:tabLst>
            </a:pP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Harper et al (in preparation)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77444-D232-65A9-3170-519F0BF23BED}"/>
              </a:ext>
            </a:extLst>
          </p:cNvPr>
          <p:cNvSpPr/>
          <p:nvPr/>
        </p:nvSpPr>
        <p:spPr>
          <a:xfrm>
            <a:off x="11580" y="5904218"/>
            <a:ext cx="1698126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000" i="1" dirty="0">
                <a:latin typeface="Arial" panose="020B0604020202020204" pitchFamily="34" charset="0"/>
                <a:cs typeface="Arial" panose="020B0604020202020204" pitchFamily="34" charset="0"/>
              </a:rPr>
              <a:t>*For participants not in the accelerometer study cohort, a hypothetical study date was generated (based on the distribution of existing dates) using bootstrap sampling with replacement.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DFED12-E032-3524-C978-C719F241D4C5}"/>
              </a:ext>
            </a:extLst>
          </p:cNvPr>
          <p:cNvSpPr/>
          <p:nvPr/>
        </p:nvSpPr>
        <p:spPr bwMode="auto">
          <a:xfrm rot="19434185">
            <a:off x="4213364" y="2854098"/>
            <a:ext cx="7366835" cy="5197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defTabSz="449266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326E8-4147-AA56-D5AC-6AE77A10F341}"/>
              </a:ext>
            </a:extLst>
          </p:cNvPr>
          <p:cNvSpPr/>
          <p:nvPr/>
        </p:nvSpPr>
        <p:spPr bwMode="auto">
          <a:xfrm rot="19973515">
            <a:off x="2547899" y="5795445"/>
            <a:ext cx="2565060" cy="16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defTabSz="449266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300935-7DD0-847E-A290-F4FD879BC68A}"/>
              </a:ext>
            </a:extLst>
          </p:cNvPr>
          <p:cNvSpPr/>
          <p:nvPr/>
        </p:nvSpPr>
        <p:spPr bwMode="auto">
          <a:xfrm flipV="1">
            <a:off x="8285543" y="783848"/>
            <a:ext cx="2015736" cy="36278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defTabSz="449266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BA434-40C4-5C49-A015-46C33581101C}"/>
              </a:ext>
            </a:extLst>
          </p:cNvPr>
          <p:cNvSpPr/>
          <p:nvPr/>
        </p:nvSpPr>
        <p:spPr bwMode="auto">
          <a:xfrm rot="20116621">
            <a:off x="2386610" y="6497133"/>
            <a:ext cx="512644" cy="4906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defTabSz="449266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6844A5-59F1-D59C-043B-9795C29C1CAB}"/>
              </a:ext>
            </a:extLst>
          </p:cNvPr>
          <p:cNvSpPr/>
          <p:nvPr/>
        </p:nvSpPr>
        <p:spPr bwMode="auto">
          <a:xfrm rot="16200000">
            <a:off x="2367648" y="6583841"/>
            <a:ext cx="88898" cy="45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defTabSz="449266"/>
            <a:endParaRPr lang="en-US"/>
          </a:p>
        </p:txBody>
      </p:sp>
      <p:pic>
        <p:nvPicPr>
          <p:cNvPr id="15" name="Picture 2" descr="Charlie Harper">
            <a:extLst>
              <a:ext uri="{FF2B5EF4-FFF2-40B4-BE49-F238E27FC236}">
                <a16:creationId xmlns:a16="http://schemas.microsoft.com/office/drawing/2014/main" id="{47A22D4C-0096-6F04-F26F-19F10613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7558" y="-13892"/>
            <a:ext cx="1806167" cy="18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7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77" y="-13889"/>
            <a:ext cx="13439422" cy="625459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8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chemeClr val="bg1"/>
                </a:solidFill>
              </a:rPr>
              <a:t>Does the accelerometer data in UK Biobank look believable?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7" y="6832595"/>
            <a:ext cx="13439422" cy="7635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9997" tIns="44999" rIns="89997" bIns="44999" anchor="ctr"/>
          <a:lstStyle/>
          <a:p>
            <a:pPr algn="r">
              <a:tabLst>
                <a:tab pos="723905" algn="l"/>
                <a:tab pos="1447809" algn="l"/>
                <a:tab pos="2171714" algn="l"/>
                <a:tab pos="2895619" algn="l"/>
                <a:tab pos="3619523" algn="l"/>
                <a:tab pos="4343428" algn="l"/>
                <a:tab pos="5067334" algn="l"/>
                <a:tab pos="5791238" algn="l"/>
              </a:tabLst>
            </a:pPr>
            <a:r>
              <a:rPr lang="en-GB" sz="2000" dirty="0">
                <a:solidFill>
                  <a:srgbClr val="000000"/>
                </a:solidFill>
                <a:latin typeface="FoundrySterling-BookExpert" charset="0"/>
              </a:rPr>
              <a:t>Doherty et al. </a:t>
            </a:r>
            <a:r>
              <a:rPr lang="en-GB" sz="2000" b="1" i="1" dirty="0" err="1">
                <a:solidFill>
                  <a:srgbClr val="000000"/>
                </a:solidFill>
                <a:latin typeface="FoundrySterling-BookExpert" charset="0"/>
              </a:rPr>
              <a:t>PLoS</a:t>
            </a:r>
            <a:r>
              <a:rPr lang="en-GB" sz="2000" b="1" i="1" dirty="0">
                <a:solidFill>
                  <a:srgbClr val="000000"/>
                </a:solidFill>
                <a:latin typeface="FoundrySterling-BookExpert" charset="0"/>
              </a:rPr>
              <a:t> One </a:t>
            </a:r>
            <a:r>
              <a:rPr lang="en-GB" sz="2000" dirty="0">
                <a:solidFill>
                  <a:srgbClr val="000000"/>
                </a:solidFill>
                <a:latin typeface="FoundrySterling-BookExpert" charset="0"/>
              </a:rPr>
              <a:t>12, (2017). 12(2):e0169649</a:t>
            </a:r>
            <a:endParaRPr lang="en-US" sz="2000" dirty="0">
              <a:latin typeface="FoundrySterling-BookExpert" charset="0"/>
            </a:endParaRPr>
          </a:p>
        </p:txBody>
      </p:sp>
      <p:pic>
        <p:nvPicPr>
          <p:cNvPr id="2" name="Picture 1" descr="fig4.tif">
            <a:extLst>
              <a:ext uri="{FF2B5EF4-FFF2-40B4-BE49-F238E27FC236}">
                <a16:creationId xmlns:a16="http://schemas.microsoft.com/office/drawing/2014/main" id="{9820A77C-4482-6546-DF3A-5B2229FF43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236" y="683067"/>
            <a:ext cx="6984345" cy="61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1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679575" y="3156560"/>
            <a:ext cx="5373666" cy="30814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AD2BE6-1A96-A576-1B8F-C78265170FC6}"/>
              </a:ext>
            </a:extLst>
          </p:cNvPr>
          <p:cNvSpPr/>
          <p:nvPr/>
        </p:nvSpPr>
        <p:spPr bwMode="auto">
          <a:xfrm rot="16200000">
            <a:off x="-993025" y="3379089"/>
            <a:ext cx="2360910" cy="2754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WenQuanYi Micro Hei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0" y="-13990"/>
            <a:ext cx="13439775" cy="648000"/>
          </a:xfrm>
          <a:prstGeom prst="rect">
            <a:avLst/>
          </a:prstGeom>
          <a:solidFill>
            <a:srgbClr val="1B3869">
              <a:alpha val="97000"/>
            </a:srgbClr>
          </a:solidFill>
          <a:ln>
            <a:noFill/>
          </a:ln>
          <a:effectLst/>
        </p:spPr>
        <p:txBody>
          <a:bodyPr lIns="0" tIns="38799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GB" sz="3200" dirty="0">
                <a:solidFill>
                  <a:srgbClr val="FFFFFF"/>
                </a:solidFill>
              </a:rPr>
              <a:t>Device versus self-reported sleep duration in ~66k UKB participants</a:t>
            </a:r>
          </a:p>
        </p:txBody>
      </p:sp>
      <p:pic>
        <p:nvPicPr>
          <p:cNvPr id="4" name="Picture 3" descr="A graph of a number of blue squares&#10;&#10;Description automatically generated">
            <a:extLst>
              <a:ext uri="{FF2B5EF4-FFF2-40B4-BE49-F238E27FC236}">
                <a16:creationId xmlns:a16="http://schemas.microsoft.com/office/drawing/2014/main" id="{2ACBE70E-0F2E-28DD-9010-DC95566E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81" y="647502"/>
            <a:ext cx="9422969" cy="5908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55FF7-C844-6D18-E408-B100AEC46BB9}"/>
              </a:ext>
            </a:extLst>
          </p:cNvPr>
          <p:cNvSpPr txBox="1"/>
          <p:nvPr/>
        </p:nvSpPr>
        <p:spPr>
          <a:xfrm>
            <a:off x="4974957" y="6400799"/>
            <a:ext cx="356461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long do I think I sleep?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5E9E4-A7D2-3E50-B1F2-563D34AB7D55}"/>
              </a:ext>
            </a:extLst>
          </p:cNvPr>
          <p:cNvSpPr txBox="1"/>
          <p:nvPr/>
        </p:nvSpPr>
        <p:spPr>
          <a:xfrm>
            <a:off x="325148" y="2948613"/>
            <a:ext cx="184429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long do I actually sleep?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D5C6D-17C7-6ADA-16D4-1711DE7B4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47520"/>
            <a:ext cx="13439775" cy="5487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90000" tIns="45000" rIns="90000" bIns="45000" anchor="ctr"/>
          <a:lstStyle/>
          <a:p>
            <a:pPr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Yuan et al. </a:t>
            </a:r>
            <a:r>
              <a:rPr lang="en-GB" sz="1400" b="1" i="1" dirty="0" err="1">
                <a:solidFill>
                  <a:srgbClr val="000000"/>
                </a:solidFill>
                <a:latin typeface="FoundrySterling-BookExpert" charset="0"/>
              </a:rPr>
              <a:t>npj</a:t>
            </a:r>
            <a:r>
              <a:rPr lang="en-GB" sz="1400" b="1" i="1" dirty="0">
                <a:solidFill>
                  <a:srgbClr val="000000"/>
                </a:solidFill>
                <a:latin typeface="FoundrySterling-BookExpert" charset="0"/>
              </a:rPr>
              <a:t> Digital Medicine</a:t>
            </a:r>
            <a:r>
              <a:rPr lang="en-GB" sz="1400" dirty="0">
                <a:solidFill>
                  <a:srgbClr val="000000"/>
                </a:solidFill>
                <a:latin typeface="FoundrySterling-BookExpert" charset="0"/>
              </a:rPr>
              <a:t> 2024; 7(86)</a:t>
            </a:r>
            <a:endParaRPr lang="nl-NL" sz="1400" dirty="0">
              <a:solidFill>
                <a:srgbClr val="000000"/>
              </a:solidFill>
              <a:latin typeface="FoundrySterling-BookExper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3847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WenQuanYi Micro Hei"/>
      </a:majorFont>
      <a:minorFont>
        <a:latin typeface="Arial"/>
        <a:ea typeface="ＭＳ Ｐゴシック"/>
        <a:cs typeface="WenQuanYi Micro 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Micro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Micro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40962CCB8CA64AB4DAF2C8B7389621" ma:contentTypeVersion="13" ma:contentTypeDescription="Create a new document." ma:contentTypeScope="" ma:versionID="50ab9a366842309f336ed61c5be2973d">
  <xsd:schema xmlns:xsd="http://www.w3.org/2001/XMLSchema" xmlns:xs="http://www.w3.org/2001/XMLSchema" xmlns:p="http://schemas.microsoft.com/office/2006/metadata/properties" xmlns:ns2="f90c77d1-93ed-4f71-8f4c-7998a9530f63" xmlns:ns3="e126fe4f-ea1a-43f6-ac45-2d71a1d6365f" targetNamespace="http://schemas.microsoft.com/office/2006/metadata/properties" ma:root="true" ma:fieldsID="2d131221133a372bb21dcfd9d63ff8a2" ns2:_="" ns3:_="">
    <xsd:import namespace="f90c77d1-93ed-4f71-8f4c-7998a9530f63"/>
    <xsd:import namespace="e126fe4f-ea1a-43f6-ac45-2d71a1d63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c77d1-93ed-4f71-8f4c-7998a9530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6fe4f-ea1a-43f6-ac45-2d71a1d6365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f469578-d4c4-43e6-9f3e-6d981ab352b3}" ma:internalName="TaxCatchAll" ma:showField="CatchAllData" ma:web="e126fe4f-ea1a-43f6-ac45-2d71a1d636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0c77d1-93ed-4f71-8f4c-7998a9530f63">
      <Terms xmlns="http://schemas.microsoft.com/office/infopath/2007/PartnerControls"/>
    </lcf76f155ced4ddcb4097134ff3c332f>
    <TaxCatchAll xmlns="e126fe4f-ea1a-43f6-ac45-2d71a1d6365f" xsi:nil="true"/>
  </documentManagement>
</p:properties>
</file>

<file path=customXml/itemProps1.xml><?xml version="1.0" encoding="utf-8"?>
<ds:datastoreItem xmlns:ds="http://schemas.openxmlformats.org/officeDocument/2006/customXml" ds:itemID="{BE1FDE0A-C285-4D15-AA53-121651D86FF7}"/>
</file>

<file path=customXml/itemProps2.xml><?xml version="1.0" encoding="utf-8"?>
<ds:datastoreItem xmlns:ds="http://schemas.openxmlformats.org/officeDocument/2006/customXml" ds:itemID="{06B7DC84-3D64-45ED-BD2E-0B26B3DB88FE}"/>
</file>

<file path=customXml/itemProps3.xml><?xml version="1.0" encoding="utf-8"?>
<ds:datastoreItem xmlns:ds="http://schemas.openxmlformats.org/officeDocument/2006/customXml" ds:itemID="{BAA5102C-A1E5-4C04-BAFF-5CDFAE1AAB04}"/>
</file>

<file path=docProps/app.xml><?xml version="1.0" encoding="utf-8"?>
<Properties xmlns="http://schemas.openxmlformats.org/officeDocument/2006/extended-properties" xmlns:vt="http://schemas.openxmlformats.org/officeDocument/2006/docPropsVTypes">
  <TotalTime>27545</TotalTime>
  <Words>1527</Words>
  <Application>Microsoft Office PowerPoint</Application>
  <PresentationFormat>Custom</PresentationFormat>
  <Paragraphs>304</Paragraphs>
  <Slides>29</Slides>
  <Notes>29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Aims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of behaviours from acc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AIMS</dc:title>
  <dc:creator>Aiden</dc:creator>
  <cp:lastModifiedBy>Aiden Doherty</cp:lastModifiedBy>
  <cp:revision>179</cp:revision>
  <cp:lastPrinted>2023-03-23T12:05:25Z</cp:lastPrinted>
  <dcterms:created xsi:type="dcterms:W3CDTF">2012-10-20T06:14:27Z</dcterms:created>
  <dcterms:modified xsi:type="dcterms:W3CDTF">2025-01-28T12:40:16Z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0x0101002240962CCB8CA64AB4DAF2C8B7389621</vt:lpwstr>
  </property>
</Properties>
</file>